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7" r:id="rId2"/>
    <p:sldId id="260" r:id="rId3"/>
    <p:sldId id="356" r:id="rId4"/>
    <p:sldId id="357" r:id="rId5"/>
    <p:sldId id="262" r:id="rId6"/>
    <p:sldId id="264" r:id="rId7"/>
    <p:sldId id="269" r:id="rId8"/>
    <p:sldId id="282" r:id="rId9"/>
    <p:sldId id="280" r:id="rId10"/>
    <p:sldId id="302" r:id="rId11"/>
    <p:sldId id="329" r:id="rId12"/>
    <p:sldId id="343" r:id="rId13"/>
    <p:sldId id="311" r:id="rId14"/>
    <p:sldId id="331" r:id="rId15"/>
    <p:sldId id="306" r:id="rId16"/>
    <p:sldId id="332" r:id="rId17"/>
    <p:sldId id="344" r:id="rId18"/>
    <p:sldId id="317" r:id="rId19"/>
    <p:sldId id="333" r:id="rId20"/>
    <p:sldId id="320" r:id="rId21"/>
    <p:sldId id="334" r:id="rId22"/>
    <p:sldId id="321" r:id="rId23"/>
    <p:sldId id="335" r:id="rId24"/>
    <p:sldId id="319" r:id="rId25"/>
    <p:sldId id="322" r:id="rId26"/>
    <p:sldId id="312" r:id="rId27"/>
    <p:sldId id="336" r:id="rId28"/>
    <p:sldId id="318" r:id="rId29"/>
    <p:sldId id="337" r:id="rId30"/>
    <p:sldId id="345" r:id="rId31"/>
    <p:sldId id="338" r:id="rId32"/>
    <p:sldId id="324" r:id="rId33"/>
    <p:sldId id="339" r:id="rId34"/>
    <p:sldId id="347" r:id="rId35"/>
    <p:sldId id="348" r:id="rId36"/>
    <p:sldId id="349" r:id="rId37"/>
    <p:sldId id="350" r:id="rId38"/>
    <p:sldId id="351" r:id="rId39"/>
    <p:sldId id="352" r:id="rId40"/>
    <p:sldId id="353" r:id="rId41"/>
    <p:sldId id="340" r:id="rId42"/>
    <p:sldId id="326" r:id="rId43"/>
    <p:sldId id="296" r:id="rId44"/>
    <p:sldId id="309" r:id="rId45"/>
    <p:sldId id="315" r:id="rId46"/>
    <p:sldId id="298" r:id="rId47"/>
    <p:sldId id="299" r:id="rId48"/>
    <p:sldId id="297" r:id="rId49"/>
    <p:sldId id="325" r:id="rId50"/>
    <p:sldId id="300" r:id="rId51"/>
    <p:sldId id="354" r:id="rId52"/>
    <p:sldId id="341" r:id="rId53"/>
    <p:sldId id="342" r:id="rId54"/>
    <p:sldId id="313" r:id="rId55"/>
    <p:sldId id="34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D3073C3-4C1C-47CE-93DD-33C207DB3713}">
          <p14:sldIdLst>
            <p14:sldId id="257"/>
            <p14:sldId id="260"/>
            <p14:sldId id="356"/>
            <p14:sldId id="357"/>
            <p14:sldId id="262"/>
            <p14:sldId id="264"/>
            <p14:sldId id="269"/>
            <p14:sldId id="282"/>
            <p14:sldId id="280"/>
            <p14:sldId id="302"/>
          </p14:sldIdLst>
        </p14:section>
        <p14:section name="Live Demo" id="{D614DFE4-22B5-4EB3-A23C-6CADA04E8B3C}">
          <p14:sldIdLst>
            <p14:sldId id="329"/>
            <p14:sldId id="343"/>
            <p14:sldId id="311"/>
            <p14:sldId id="331"/>
            <p14:sldId id="306"/>
            <p14:sldId id="332"/>
            <p14:sldId id="344"/>
            <p14:sldId id="317"/>
            <p14:sldId id="333"/>
            <p14:sldId id="320"/>
            <p14:sldId id="334"/>
            <p14:sldId id="321"/>
            <p14:sldId id="335"/>
            <p14:sldId id="319"/>
            <p14:sldId id="322"/>
            <p14:sldId id="312"/>
            <p14:sldId id="336"/>
            <p14:sldId id="318"/>
            <p14:sldId id="337"/>
            <p14:sldId id="345"/>
            <p14:sldId id="338"/>
            <p14:sldId id="324"/>
            <p14:sldId id="339"/>
            <p14:sldId id="347"/>
            <p14:sldId id="348"/>
            <p14:sldId id="349"/>
            <p14:sldId id="350"/>
            <p14:sldId id="351"/>
            <p14:sldId id="352"/>
            <p14:sldId id="353"/>
            <p14:sldId id="340"/>
            <p14:sldId id="326"/>
            <p14:sldId id="296"/>
            <p14:sldId id="309"/>
            <p14:sldId id="315"/>
            <p14:sldId id="298"/>
            <p14:sldId id="299"/>
            <p14:sldId id="297"/>
            <p14:sldId id="325"/>
            <p14:sldId id="300"/>
          </p14:sldIdLst>
        </p14:section>
        <p14:section name="End Summary" id="{D46B6B8C-D7CF-4725-A883-42E8E031964E}">
          <p14:sldIdLst>
            <p14:sldId id="354"/>
            <p14:sldId id="341"/>
            <p14:sldId id="342"/>
            <p14:sldId id="313"/>
            <p14:sldId id="34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4133" autoAdjust="0"/>
  </p:normalViewPr>
  <p:slideViewPr>
    <p:cSldViewPr snapToGrid="0">
      <p:cViewPr varScale="1">
        <p:scale>
          <a:sx n="96" d="100"/>
          <a:sy n="96" d="100"/>
        </p:scale>
        <p:origin x="378" y="84"/>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D25848-D074-4F30-B60B-A879F8A1B0B2}"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D240F-6874-4A9F-9486-9DC303B3CA0B}" type="slidenum">
              <a:rPr lang="en-US" smtClean="0"/>
              <a:t>‹#›</a:t>
            </a:fld>
            <a:endParaRPr lang="en-US"/>
          </a:p>
        </p:txBody>
      </p:sp>
    </p:spTree>
    <p:extLst>
      <p:ext uri="{BB962C8B-B14F-4D97-AF65-F5344CB8AC3E}">
        <p14:creationId xmlns:p14="http://schemas.microsoft.com/office/powerpoint/2010/main" val="113212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the Box</a:t>
            </a:r>
          </a:p>
          <a:p>
            <a:r>
              <a:rPr lang="en-US" dirty="0"/>
              <a:t>How</a:t>
            </a:r>
            <a:r>
              <a:rPr lang="en-US" baseline="0" dirty="0"/>
              <a:t> does the </a:t>
            </a:r>
            <a:r>
              <a:rPr lang="en-US" baseline="0" dirty="0" err="1"/>
              <a:t>niagara</a:t>
            </a:r>
            <a:r>
              <a:rPr lang="en-US" baseline="0" dirty="0"/>
              <a:t> framework help me ?</a:t>
            </a:r>
          </a:p>
          <a:p>
            <a:r>
              <a:rPr lang="en-US" baseline="0" dirty="0"/>
              <a:t>Tools for Sis</a:t>
            </a:r>
          </a:p>
          <a:p>
            <a:r>
              <a:rPr lang="en-US" baseline="0" dirty="0"/>
              <a:t>25 points out of the box</a:t>
            </a:r>
          </a:p>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3</a:t>
            </a:fld>
            <a:endParaRPr lang="en-US"/>
          </a:p>
        </p:txBody>
      </p:sp>
    </p:spTree>
    <p:extLst>
      <p:ext uri="{BB962C8B-B14F-4D97-AF65-F5344CB8AC3E}">
        <p14:creationId xmlns:p14="http://schemas.microsoft.com/office/powerpoint/2010/main" val="3421847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Shows number of alerts, algorithms, points(the sources to algorithms)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Points are how Niagara Analytics is licensed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Point count is determined by the number of points used in an analytic request,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point can be used in multiple requests and only counted once</a:t>
            </a:r>
            <a:r>
              <a:rPr lang="en-US" baseline="0" dirty="0"/>
              <a:t> against the license</a:t>
            </a:r>
            <a:endParaRPr lang="en-US" dirty="0"/>
          </a:p>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16</a:t>
            </a:fld>
            <a:endParaRPr lang="en-US"/>
          </a:p>
        </p:txBody>
      </p:sp>
    </p:spTree>
    <p:extLst>
      <p:ext uri="{BB962C8B-B14F-4D97-AF65-F5344CB8AC3E}">
        <p14:creationId xmlns:p14="http://schemas.microsoft.com/office/powerpoint/2010/main" val="493851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palettes</a:t>
            </a:r>
          </a:p>
          <a:p>
            <a:r>
              <a:rPr lang="en-US" dirty="0"/>
              <a:t>Drag</a:t>
            </a:r>
            <a:r>
              <a:rPr lang="en-US" baseline="0" dirty="0"/>
              <a:t> in analytics service</a:t>
            </a:r>
          </a:p>
          <a:p>
            <a:r>
              <a:rPr lang="en-US" baseline="0" dirty="0"/>
              <a:t>Services composed of (alerts, algorithms, definitions, </a:t>
            </a:r>
            <a:r>
              <a:rPr lang="en-US" baseline="0" dirty="0" err="1"/>
              <a:t>pollers</a:t>
            </a:r>
            <a:r>
              <a:rPr lang="en-US" baseline="0" dirty="0"/>
              <a:t>, reports)</a:t>
            </a:r>
          </a:p>
          <a:p>
            <a:r>
              <a:rPr lang="en-US" baseline="0" dirty="0"/>
              <a:t>Auto tag (</a:t>
            </a:r>
            <a:r>
              <a:rPr lang="en-US" baseline="0" dirty="0" err="1"/>
              <a:t>a:a</a:t>
            </a:r>
            <a:r>
              <a:rPr lang="en-US" baseline="0" dirty="0"/>
              <a:t>)</a:t>
            </a:r>
          </a:p>
        </p:txBody>
      </p:sp>
      <p:sp>
        <p:nvSpPr>
          <p:cNvPr id="4" name="Slide Number Placeholder 3"/>
          <p:cNvSpPr>
            <a:spLocks noGrp="1"/>
          </p:cNvSpPr>
          <p:nvPr>
            <p:ph type="sldNum" sz="quarter" idx="10"/>
          </p:nvPr>
        </p:nvSpPr>
        <p:spPr/>
        <p:txBody>
          <a:bodyPr/>
          <a:lstStyle/>
          <a:p>
            <a:fld id="{4F1D240F-6874-4A9F-9486-9DC303B3CA0B}" type="slidenum">
              <a:rPr lang="en-US" smtClean="0"/>
              <a:t>17</a:t>
            </a:fld>
            <a:endParaRPr lang="en-US"/>
          </a:p>
        </p:txBody>
      </p:sp>
    </p:spTree>
    <p:extLst>
      <p:ext uri="{BB962C8B-B14F-4D97-AF65-F5344CB8AC3E}">
        <p14:creationId xmlns:p14="http://schemas.microsoft.com/office/powerpoint/2010/main" val="4156834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Specify default rollup and aggregate functions, you can specify these facets for types of data</a:t>
            </a:r>
          </a:p>
          <a:p>
            <a:r>
              <a:rPr lang="en-US" dirty="0"/>
              <a:t>You don’t have to specify, if you submit an analytic request, the analytic service will provide its own defaults.</a:t>
            </a:r>
          </a:p>
          <a:p>
            <a:r>
              <a:rPr lang="en-US" dirty="0"/>
              <a:t>They can be overridden in a binding</a:t>
            </a:r>
          </a:p>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19</a:t>
            </a:fld>
            <a:endParaRPr lang="en-US"/>
          </a:p>
        </p:txBody>
      </p:sp>
    </p:spTree>
    <p:extLst>
      <p:ext uri="{BB962C8B-B14F-4D97-AF65-F5344CB8AC3E}">
        <p14:creationId xmlns:p14="http://schemas.microsoft.com/office/powerpoint/2010/main" val="1250936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20</a:t>
            </a:fld>
            <a:endParaRPr lang="en-US"/>
          </a:p>
        </p:txBody>
      </p:sp>
    </p:spTree>
    <p:extLst>
      <p:ext uri="{BB962C8B-B14F-4D97-AF65-F5344CB8AC3E}">
        <p14:creationId xmlns:p14="http://schemas.microsoft.com/office/powerpoint/2010/main" val="2325464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manager view that allows adding trigger components to automatically submit requests to the analytic service</a:t>
            </a:r>
          </a:p>
          <a:p>
            <a:r>
              <a:rPr lang="en-US" dirty="0"/>
              <a:t>Primarily used for analytic control points and alerts</a:t>
            </a:r>
          </a:p>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21</a:t>
            </a:fld>
            <a:endParaRPr lang="en-US"/>
          </a:p>
        </p:txBody>
      </p:sp>
    </p:spTree>
    <p:extLst>
      <p:ext uri="{BB962C8B-B14F-4D97-AF65-F5344CB8AC3E}">
        <p14:creationId xmlns:p14="http://schemas.microsoft.com/office/powerpoint/2010/main" val="1078358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22</a:t>
            </a:fld>
            <a:endParaRPr lang="en-US"/>
          </a:p>
        </p:txBody>
      </p:sp>
    </p:spTree>
    <p:extLst>
      <p:ext uri="{BB962C8B-B14F-4D97-AF65-F5344CB8AC3E}">
        <p14:creationId xmlns:p14="http://schemas.microsoft.com/office/powerpoint/2010/main" val="2611187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Blocks of wire sheet logic used by analytics to perform calculations on data in the station</a:t>
            </a:r>
          </a:p>
          <a:p>
            <a:r>
              <a:rPr lang="en-US" dirty="0"/>
              <a:t>Can be purely mathematical (calculate energy density) or like a fault detection algorithm to see when an abnormal condition exists.</a:t>
            </a:r>
          </a:p>
          <a:p>
            <a:r>
              <a:rPr lang="en-US" dirty="0"/>
              <a:t>Algorithms can be used in charts or tables to display information but can also be used in alerts to raise awareness</a:t>
            </a:r>
          </a:p>
          <a:p>
            <a:r>
              <a:rPr lang="en-US" dirty="0"/>
              <a:t>Show basic mathematical algorithm and a FDD algorithm</a:t>
            </a:r>
          </a:p>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23</a:t>
            </a:fld>
            <a:endParaRPr lang="en-US"/>
          </a:p>
        </p:txBody>
      </p:sp>
    </p:spTree>
    <p:extLst>
      <p:ext uri="{BB962C8B-B14F-4D97-AF65-F5344CB8AC3E}">
        <p14:creationId xmlns:p14="http://schemas.microsoft.com/office/powerpoint/2010/main" val="1834531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24</a:t>
            </a:fld>
            <a:endParaRPr lang="en-US"/>
          </a:p>
        </p:txBody>
      </p:sp>
    </p:spTree>
    <p:extLst>
      <p:ext uri="{BB962C8B-B14F-4D97-AF65-F5344CB8AC3E}">
        <p14:creationId xmlns:p14="http://schemas.microsoft.com/office/powerpoint/2010/main" val="3099604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25</a:t>
            </a:fld>
            <a:endParaRPr lang="en-US"/>
          </a:p>
        </p:txBody>
      </p:sp>
    </p:spTree>
    <p:extLst>
      <p:ext uri="{BB962C8B-B14F-4D97-AF65-F5344CB8AC3E}">
        <p14:creationId xmlns:p14="http://schemas.microsoft.com/office/powerpoint/2010/main" val="2148233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Manager view that allows defining which fault detection algorithms to use in the station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alert configures which algorithm to use, which nodes in the station(config or hierarchy) to run the algorithm against</a:t>
            </a:r>
          </a:p>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27</a:t>
            </a:fld>
            <a:endParaRPr lang="en-US"/>
          </a:p>
        </p:txBody>
      </p:sp>
    </p:spTree>
    <p:extLst>
      <p:ext uri="{BB962C8B-B14F-4D97-AF65-F5344CB8AC3E}">
        <p14:creationId xmlns:p14="http://schemas.microsoft.com/office/powerpoint/2010/main" val="316605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Miriam-Webster</a:t>
            </a:r>
            <a:r>
              <a:rPr lang="en-US" baseline="0" dirty="0"/>
              <a:t> online</a:t>
            </a:r>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4</a:t>
            </a:fld>
            <a:endParaRPr lang="en-US"/>
          </a:p>
        </p:txBody>
      </p:sp>
    </p:spTree>
    <p:extLst>
      <p:ext uri="{BB962C8B-B14F-4D97-AF65-F5344CB8AC3E}">
        <p14:creationId xmlns:p14="http://schemas.microsoft.com/office/powerpoint/2010/main" val="263043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way</a:t>
            </a:r>
            <a:r>
              <a:rPr lang="en-US" baseline="0" dirty="0"/>
              <a:t> this is me</a:t>
            </a:r>
            <a:r>
              <a:rPr lang="en-US" dirty="0"/>
              <a:t>ant to replace “diagnostics” from AX analytics</a:t>
            </a:r>
          </a:p>
          <a:p>
            <a:r>
              <a:rPr lang="en-US" dirty="0"/>
              <a:t>Enables “smart alarming” </a:t>
            </a:r>
          </a:p>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28</a:t>
            </a:fld>
            <a:endParaRPr lang="en-US"/>
          </a:p>
        </p:txBody>
      </p:sp>
    </p:spTree>
    <p:extLst>
      <p:ext uri="{BB962C8B-B14F-4D97-AF65-F5344CB8AC3E}">
        <p14:creationId xmlns:p14="http://schemas.microsoft.com/office/powerpoint/2010/main" val="3571411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control points in the wire sheet so people can see how the values and tags are applied</a:t>
            </a:r>
          </a:p>
          <a:p>
            <a:r>
              <a:rPr lang="en-US" dirty="0"/>
              <a:t>Analytic control point to show the analytic proxy extension, show a tag aggregating data from multiple sources</a:t>
            </a:r>
          </a:p>
          <a:p>
            <a:r>
              <a:rPr lang="en-US" dirty="0"/>
              <a:t>This is the key to doing close loop analytics</a:t>
            </a:r>
          </a:p>
          <a:p>
            <a:r>
              <a:rPr lang="en-US" dirty="0"/>
              <a:t>Other third party applications can extract the data from the Building automation system and generate their own data reports</a:t>
            </a:r>
          </a:p>
          <a:p>
            <a:r>
              <a:rPr lang="en-US" dirty="0"/>
              <a:t>Typically it will be up to the individual to decide what corrective action needs to be taken</a:t>
            </a:r>
          </a:p>
          <a:p>
            <a:r>
              <a:rPr lang="en-US" dirty="0"/>
              <a:t>Niagara Control points can be configured to run the analytic at some frequency which updates the point value and can be links to other control logic to automatically adjust the application and take corrective action</a:t>
            </a:r>
          </a:p>
          <a:p>
            <a:r>
              <a:rPr lang="en-US" dirty="0"/>
              <a:t>Duplicate control points and manipulate aggregation functions display min max </a:t>
            </a:r>
            <a:r>
              <a:rPr lang="en-US" dirty="0" err="1"/>
              <a:t>avg</a:t>
            </a:r>
            <a:r>
              <a:rPr lang="en-US" dirty="0"/>
              <a:t> sum..</a:t>
            </a:r>
          </a:p>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29</a:t>
            </a:fld>
            <a:endParaRPr lang="en-US"/>
          </a:p>
        </p:txBody>
      </p:sp>
    </p:spTree>
    <p:extLst>
      <p:ext uri="{BB962C8B-B14F-4D97-AF65-F5344CB8AC3E}">
        <p14:creationId xmlns:p14="http://schemas.microsoft.com/office/powerpoint/2010/main" val="426981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a </a:t>
            </a:r>
            <a:r>
              <a:rPr lang="en-US" dirty="0" err="1"/>
              <a:t>px</a:t>
            </a:r>
            <a:r>
              <a:rPr lang="en-US" dirty="0"/>
              <a:t> view to demonstrate some analytic bindings</a:t>
            </a:r>
          </a:p>
          <a:p>
            <a:r>
              <a:rPr lang="en-US" dirty="0"/>
              <a:t>Use Bound labels with standard bindings to show control point values tagged with </a:t>
            </a:r>
            <a:r>
              <a:rPr lang="en-US" dirty="0" err="1"/>
              <a:t>hs:energy</a:t>
            </a:r>
            <a:endParaRPr lang="en-US" dirty="0"/>
          </a:p>
          <a:p>
            <a:r>
              <a:rPr lang="en-US" dirty="0"/>
              <a:t>Use bound label with analytic value binding configure to show aggregate of all the control points. Emphasize that this is done using the binding and does not require the control point as done previously. (you only need the control points if you plan to do close loop analytics)</a:t>
            </a:r>
          </a:p>
          <a:p>
            <a:r>
              <a:rPr lang="en-US" dirty="0"/>
              <a:t>Use a bound table with an analytic table binding or an analytic bound table to request energy data for last month rolled up into </a:t>
            </a:r>
          </a:p>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31</a:t>
            </a:fld>
            <a:endParaRPr lang="en-US"/>
          </a:p>
        </p:txBody>
      </p:sp>
    </p:spTree>
    <p:extLst>
      <p:ext uri="{BB962C8B-B14F-4D97-AF65-F5344CB8AC3E}">
        <p14:creationId xmlns:p14="http://schemas.microsoft.com/office/powerpoint/2010/main" val="954977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32</a:t>
            </a:fld>
            <a:endParaRPr lang="en-US"/>
          </a:p>
        </p:txBody>
      </p:sp>
    </p:spTree>
    <p:extLst>
      <p:ext uri="{BB962C8B-B14F-4D97-AF65-F5344CB8AC3E}">
        <p14:creationId xmlns:p14="http://schemas.microsoft.com/office/powerpoint/2010/main" val="2432193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a </a:t>
            </a:r>
            <a:r>
              <a:rPr lang="en-US" dirty="0" err="1"/>
              <a:t>px</a:t>
            </a:r>
            <a:r>
              <a:rPr lang="en-US" dirty="0"/>
              <a:t> with one of the analytic charts with multiple chart bindings</a:t>
            </a:r>
          </a:p>
          <a:p>
            <a:r>
              <a:rPr lang="en-US" dirty="0"/>
              <a:t>This is a fixed function report but allows user to change time range and chart configuration (available in 2.0)</a:t>
            </a:r>
          </a:p>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33</a:t>
            </a:fld>
            <a:endParaRPr lang="en-US"/>
          </a:p>
        </p:txBody>
      </p:sp>
    </p:spTree>
    <p:extLst>
      <p:ext uri="{BB962C8B-B14F-4D97-AF65-F5344CB8AC3E}">
        <p14:creationId xmlns:p14="http://schemas.microsoft.com/office/powerpoint/2010/main" val="1163903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report builder under the analytics services (new to 2.1)</a:t>
            </a:r>
          </a:p>
          <a:p>
            <a:r>
              <a:rPr lang="en-US" dirty="0"/>
              <a:t>Allows users to build ad hoc reports and to change existing reports</a:t>
            </a:r>
          </a:p>
          <a:p>
            <a:r>
              <a:rPr lang="en-US" dirty="0"/>
              <a:t>	I would like to show each of these reports already configured with points.  </a:t>
            </a:r>
          </a:p>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41</a:t>
            </a:fld>
            <a:endParaRPr lang="en-US"/>
          </a:p>
        </p:txBody>
      </p:sp>
    </p:spTree>
    <p:extLst>
      <p:ext uri="{BB962C8B-B14F-4D97-AF65-F5344CB8AC3E}">
        <p14:creationId xmlns:p14="http://schemas.microsoft.com/office/powerpoint/2010/main" val="3556173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Drag nodes for</a:t>
            </a:r>
            <a:r>
              <a:rPr lang="en-US" baseline="0" dirty="0"/>
              <a:t> data visualization scope</a:t>
            </a:r>
          </a:p>
          <a:p>
            <a:r>
              <a:rPr lang="en-US" baseline="0" dirty="0"/>
              <a:t>Populates configured data in a chart</a:t>
            </a:r>
          </a:p>
          <a:p>
            <a:r>
              <a:rPr lang="en-US" baseline="0" dirty="0"/>
              <a:t>“” table</a:t>
            </a:r>
          </a:p>
          <a:p>
            <a:r>
              <a:rPr lang="en-US" baseline="0" dirty="0"/>
              <a:t>Settings determine things like period what data tag to search for</a:t>
            </a:r>
          </a:p>
          <a:p>
            <a:r>
              <a:rPr lang="en-US" baseline="0" dirty="0"/>
              <a:t>Advanced configures additional properties</a:t>
            </a:r>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44</a:t>
            </a:fld>
            <a:endParaRPr lang="en-US"/>
          </a:p>
        </p:txBody>
      </p:sp>
    </p:spTree>
    <p:extLst>
      <p:ext uri="{BB962C8B-B14F-4D97-AF65-F5344CB8AC3E}">
        <p14:creationId xmlns:p14="http://schemas.microsoft.com/office/powerpoint/2010/main" val="4168701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51</a:t>
            </a:fld>
            <a:endParaRPr lang="en-US"/>
          </a:p>
        </p:txBody>
      </p:sp>
    </p:spTree>
    <p:extLst>
      <p:ext uri="{BB962C8B-B14F-4D97-AF65-F5344CB8AC3E}">
        <p14:creationId xmlns:p14="http://schemas.microsoft.com/office/powerpoint/2010/main" val="113504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Equipment</a:t>
            </a:r>
            <a:r>
              <a:rPr lang="en-US" baseline="0" dirty="0"/>
              <a:t> data is operating correctly, validating right stuff, mapped correctly, performing properly</a:t>
            </a:r>
          </a:p>
          <a:p>
            <a:r>
              <a:rPr lang="en-US" baseline="0" dirty="0"/>
              <a:t>Analytics validating. Verifying efficiencies, heating and cooling simultaneous, </a:t>
            </a:r>
            <a:r>
              <a:rPr lang="en-US" baseline="0" dirty="0" err="1"/>
              <a:t>vavs</a:t>
            </a:r>
            <a:r>
              <a:rPr lang="en-US" baseline="0" dirty="0"/>
              <a:t> wide open, dirty </a:t>
            </a:r>
            <a:r>
              <a:rPr lang="en-US" baseline="0" dirty="0" err="1"/>
              <a:t>airhandlers</a:t>
            </a:r>
            <a:r>
              <a:rPr lang="en-US" baseline="0" dirty="0"/>
              <a:t>, identify those types of faults</a:t>
            </a:r>
          </a:p>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6</a:t>
            </a:fld>
            <a:endParaRPr lang="en-US"/>
          </a:p>
        </p:txBody>
      </p:sp>
    </p:spTree>
    <p:extLst>
      <p:ext uri="{BB962C8B-B14F-4D97-AF65-F5344CB8AC3E}">
        <p14:creationId xmlns:p14="http://schemas.microsoft.com/office/powerpoint/2010/main" val="265815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Features</a:t>
            </a:r>
          </a:p>
          <a:p>
            <a:r>
              <a:rPr lang="en-US" sz="1200" b="0" i="0" u="none" strike="noStrike" kern="1200" baseline="0" dirty="0">
                <a:solidFill>
                  <a:schemeClr val="tx1"/>
                </a:solidFill>
                <a:latin typeface="+mn-lt"/>
                <a:ea typeface="+mn-ea"/>
                <a:cs typeface="+mn-cs"/>
              </a:rPr>
              <a:t>The heart of the framework is an advanced high-performance calculation engine. With this engine real-time</a:t>
            </a:r>
          </a:p>
          <a:p>
            <a:r>
              <a:rPr lang="en-US" sz="1200" b="0" i="0" u="none" strike="noStrike" kern="1200" baseline="0" dirty="0">
                <a:solidFill>
                  <a:schemeClr val="tx1"/>
                </a:solidFill>
                <a:latin typeface="+mn-lt"/>
                <a:ea typeface="+mn-ea"/>
                <a:cs typeface="+mn-cs"/>
              </a:rPr>
              <a:t>data can be combined with historical data using a set of wire and property sheets. This visual programming</a:t>
            </a:r>
          </a:p>
          <a:p>
            <a:r>
              <a:rPr lang="en-US" sz="1200" b="0" i="0" u="none" strike="noStrike" kern="1200" baseline="0" dirty="0">
                <a:solidFill>
                  <a:schemeClr val="tx1"/>
                </a:solidFill>
                <a:latin typeface="+mn-lt"/>
                <a:ea typeface="+mn-ea"/>
                <a:cs typeface="+mn-cs"/>
              </a:rPr>
              <a:t>interface defines algorithms (formulas) that analyze the real-time and trend data collected from components,</a:t>
            </a:r>
          </a:p>
          <a:p>
            <a:r>
              <a:rPr lang="en-US" sz="1200" b="0" i="0" u="none" strike="noStrike" kern="1200" baseline="0" dirty="0">
                <a:solidFill>
                  <a:schemeClr val="tx1"/>
                </a:solidFill>
                <a:latin typeface="+mn-lt"/>
                <a:ea typeface="+mn-ea"/>
                <a:cs typeface="+mn-cs"/>
              </a:rPr>
              <a:t>devices, and points. The output from this analysis can be visualized in charts and used as input to standard</a:t>
            </a:r>
          </a:p>
          <a:p>
            <a:r>
              <a:rPr lang="en-US" sz="1200" b="0" i="0" u="none" strike="noStrike" kern="1200" baseline="0" dirty="0">
                <a:solidFill>
                  <a:schemeClr val="tx1"/>
                </a:solidFill>
                <a:latin typeface="+mn-lt"/>
                <a:ea typeface="+mn-ea"/>
                <a:cs typeface="+mn-cs"/>
              </a:rPr>
              <a:t>Niagara logic.</a:t>
            </a:r>
          </a:p>
          <a:p>
            <a:r>
              <a:rPr lang="en-US" sz="1200" b="0" i="0" u="none" strike="noStrike" kern="1200" baseline="0" dirty="0">
                <a:solidFill>
                  <a:schemeClr val="tx1"/>
                </a:solidFill>
                <a:latin typeface="+mn-lt"/>
                <a:ea typeface="+mn-ea"/>
                <a:cs typeface="+mn-cs"/>
              </a:rPr>
              <a:t>When applied to historical and real-time data, framework algorithms (formulas) can help you gain insight to</a:t>
            </a:r>
          </a:p>
          <a:p>
            <a:r>
              <a:rPr lang="en-US" sz="1200" b="0" i="0" u="none" strike="noStrike" kern="1200" baseline="0" dirty="0">
                <a:solidFill>
                  <a:schemeClr val="tx1"/>
                </a:solidFill>
                <a:latin typeface="+mn-lt"/>
                <a:ea typeface="+mn-ea"/>
                <a:cs typeface="+mn-cs"/>
              </a:rPr>
              <a:t>better manage your operations. The product includes these features:</a:t>
            </a:r>
          </a:p>
          <a:p>
            <a:r>
              <a:rPr lang="en-US" sz="1200" b="0" i="0" u="none" strike="noStrike" kern="1200" baseline="0" dirty="0">
                <a:solidFill>
                  <a:schemeClr val="tx1"/>
                </a:solidFill>
                <a:latin typeface="+mn-lt"/>
                <a:ea typeface="+mn-ea"/>
                <a:cs typeface="+mn-cs"/>
              </a:rPr>
              <a:t>• An open and extensible analytical environment that you can customize to meet your needs</a:t>
            </a:r>
          </a:p>
          <a:p>
            <a:r>
              <a:rPr lang="en-US" sz="1200" b="0" i="0" u="none" strike="noStrike" kern="1200" baseline="0" dirty="0">
                <a:solidFill>
                  <a:schemeClr val="tx1"/>
                </a:solidFill>
                <a:latin typeface="+mn-lt"/>
                <a:ea typeface="+mn-ea"/>
                <a:cs typeface="+mn-cs"/>
              </a:rPr>
              <a:t>• Analytic tools that apply to any industry, including manufacturing, as well as building management</a:t>
            </a:r>
          </a:p>
          <a:p>
            <a:r>
              <a:rPr lang="en-US" sz="1200" b="0" i="0" u="none" strike="noStrike" kern="1200" baseline="0" dirty="0">
                <a:solidFill>
                  <a:schemeClr val="tx1"/>
                </a:solidFill>
                <a:latin typeface="+mn-lt"/>
                <a:ea typeface="+mn-ea"/>
                <a:cs typeface="+mn-cs"/>
              </a:rPr>
              <a:t>• The ability to set up complex analysis without custom programming</a:t>
            </a:r>
          </a:p>
          <a:p>
            <a:r>
              <a:rPr lang="en-US" sz="1200" b="0" i="0" u="none" strike="noStrike" kern="1200" baseline="0" dirty="0">
                <a:solidFill>
                  <a:schemeClr val="tx1"/>
                </a:solidFill>
                <a:latin typeface="+mn-lt"/>
                <a:ea typeface="+mn-ea"/>
                <a:cs typeface="+mn-cs"/>
              </a:rPr>
              <a:t>• Support for third-party API visualization and other complementary applications</a:t>
            </a:r>
            <a:endParaRPr lang="en-US" dirty="0"/>
          </a:p>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7</a:t>
            </a:fld>
            <a:endParaRPr lang="en-US"/>
          </a:p>
        </p:txBody>
      </p:sp>
    </p:spTree>
    <p:extLst>
      <p:ext uri="{BB962C8B-B14F-4D97-AF65-F5344CB8AC3E}">
        <p14:creationId xmlns:p14="http://schemas.microsoft.com/office/powerpoint/2010/main" val="319580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8</a:t>
            </a:fld>
            <a:endParaRPr lang="en-US"/>
          </a:p>
        </p:txBody>
      </p:sp>
    </p:spTree>
    <p:extLst>
      <p:ext uri="{BB962C8B-B14F-4D97-AF65-F5344CB8AC3E}">
        <p14:creationId xmlns:p14="http://schemas.microsoft.com/office/powerpoint/2010/main" val="232132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a:t>
            </a:r>
            <a:r>
              <a:rPr lang="en-US" baseline="0" dirty="0"/>
              <a:t> in (most) OEM image or downloaded from Niagara central</a:t>
            </a:r>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9</a:t>
            </a:fld>
            <a:endParaRPr lang="en-US"/>
          </a:p>
        </p:txBody>
      </p:sp>
    </p:spTree>
    <p:extLst>
      <p:ext uri="{BB962C8B-B14F-4D97-AF65-F5344CB8AC3E}">
        <p14:creationId xmlns:p14="http://schemas.microsoft.com/office/powerpoint/2010/main" val="316762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10</a:t>
            </a:fld>
            <a:endParaRPr lang="en-US"/>
          </a:p>
        </p:txBody>
      </p:sp>
    </p:spTree>
    <p:extLst>
      <p:ext uri="{BB962C8B-B14F-4D97-AF65-F5344CB8AC3E}">
        <p14:creationId xmlns:p14="http://schemas.microsoft.com/office/powerpoint/2010/main" val="2159058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DICTIONARIES USED IN STATION</a:t>
            </a:r>
          </a:p>
          <a:p>
            <a:r>
              <a:rPr lang="en-US" dirty="0"/>
              <a:t>APPLIED DATA MODELING TO THE APPLICATION ALREADY </a:t>
            </a:r>
          </a:p>
          <a:p>
            <a:r>
              <a:rPr lang="en-US" dirty="0"/>
              <a:t>USING THE STANDARD TOOLS</a:t>
            </a:r>
          </a:p>
          <a:p>
            <a:r>
              <a:rPr lang="en-US" dirty="0"/>
              <a:t>HOPEFULLY EVERYONE IS ALREADY FAMILIAR WITH THE PROCESS AND ATTENDED YESTERDAYS SESSION</a:t>
            </a:r>
          </a:p>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11</a:t>
            </a:fld>
            <a:endParaRPr lang="en-US"/>
          </a:p>
        </p:txBody>
      </p:sp>
    </p:spTree>
    <p:extLst>
      <p:ext uri="{BB962C8B-B14F-4D97-AF65-F5344CB8AC3E}">
        <p14:creationId xmlns:p14="http://schemas.microsoft.com/office/powerpoint/2010/main" val="3328436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or Tree view</a:t>
            </a:r>
          </a:p>
          <a:p>
            <a:r>
              <a:rPr lang="en-US" dirty="0"/>
              <a:t>Explain trees have been built to organize things in the station already</a:t>
            </a:r>
          </a:p>
          <a:p>
            <a:r>
              <a:rPr lang="en-US" dirty="0"/>
              <a:t>Hierarchies are beneficial in analytics because components in the tree may not be organized logically in a way that allows for data aggregation</a:t>
            </a:r>
          </a:p>
          <a:p>
            <a:endParaRPr lang="en-US" dirty="0"/>
          </a:p>
        </p:txBody>
      </p:sp>
      <p:sp>
        <p:nvSpPr>
          <p:cNvPr id="4" name="Slide Number Placeholder 3"/>
          <p:cNvSpPr>
            <a:spLocks noGrp="1"/>
          </p:cNvSpPr>
          <p:nvPr>
            <p:ph type="sldNum" sz="quarter" idx="10"/>
          </p:nvPr>
        </p:nvSpPr>
        <p:spPr/>
        <p:txBody>
          <a:bodyPr/>
          <a:lstStyle/>
          <a:p>
            <a:fld id="{4F1D240F-6874-4A9F-9486-9DC303B3CA0B}" type="slidenum">
              <a:rPr lang="en-US" smtClean="0"/>
              <a:t>14</a:t>
            </a:fld>
            <a:endParaRPr lang="en-US"/>
          </a:p>
        </p:txBody>
      </p:sp>
    </p:spTree>
    <p:extLst>
      <p:ext uri="{BB962C8B-B14F-4D97-AF65-F5344CB8AC3E}">
        <p14:creationId xmlns:p14="http://schemas.microsoft.com/office/powerpoint/2010/main" val="3123490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NS 18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37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40898" y="2130426"/>
            <a:ext cx="5055733" cy="1470025"/>
          </a:xfrm>
        </p:spPr>
        <p:txBody>
          <a:bodyPr>
            <a:noAutofit/>
          </a:bodyPr>
          <a:lstStyle>
            <a:lvl1pPr algn="l">
              <a:defRPr sz="4800" b="1">
                <a:solidFill>
                  <a:schemeClr val="accent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6640898" y="3886200"/>
            <a:ext cx="5055733" cy="1752600"/>
          </a:xfrm>
        </p:spPr>
        <p:txBody>
          <a:bodyPr>
            <a:normAutofit/>
          </a:bodyPr>
          <a:lstStyle>
            <a:lvl1pPr marL="0" indent="0" algn="l">
              <a:buNone/>
              <a:defRPr sz="2400" i="1">
                <a:solidFill>
                  <a:schemeClr val="tx1">
                    <a:tint val="75000"/>
                  </a:schemeClr>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5" name="TextBox 4"/>
          <p:cNvSpPr txBox="1"/>
          <p:nvPr userDrawn="1"/>
        </p:nvSpPr>
        <p:spPr>
          <a:xfrm>
            <a:off x="11584676" y="6213346"/>
            <a:ext cx="515520" cy="256545"/>
          </a:xfrm>
          <a:prstGeom prst="rect">
            <a:avLst/>
          </a:prstGeom>
          <a:noFill/>
        </p:spPr>
        <p:txBody>
          <a:bodyPr wrap="square" rtlCol="0" anchor="b">
            <a:spAutoFit/>
          </a:bodyPr>
          <a:lstStyle/>
          <a:p>
            <a:pPr algn="r"/>
            <a:fld id="{F886ADDA-D69D-C74C-B3D6-1AAA65D4D886}" type="slidenum">
              <a:rPr lang="en-US" sz="1067" smtClean="0">
                <a:solidFill>
                  <a:schemeClr val="accent2"/>
                </a:solidFill>
              </a:rPr>
              <a:pPr algn="r"/>
              <a:t>‹#›</a:t>
            </a:fld>
            <a:endParaRPr lang="en-US" sz="1067" dirty="0">
              <a:solidFill>
                <a:schemeClr val="accent2"/>
              </a:solidFill>
            </a:endParaRPr>
          </a:p>
        </p:txBody>
      </p:sp>
    </p:spTree>
    <p:extLst>
      <p:ext uri="{BB962C8B-B14F-4D97-AF65-F5344CB8AC3E}">
        <p14:creationId xmlns:p14="http://schemas.microsoft.com/office/powerpoint/2010/main" val="225345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2674" y="2028823"/>
            <a:ext cx="9897229" cy="1073823"/>
          </a:xfrm>
        </p:spPr>
        <p:txBody>
          <a:bodyPr anchor="t">
            <a:noAutofit/>
          </a:bodyPr>
          <a:lstStyle>
            <a:lvl1pPr algn="l">
              <a:defRPr sz="4800" b="1" cap="none">
                <a:solidFill>
                  <a:schemeClr val="bg1"/>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912674" y="3102646"/>
            <a:ext cx="6340681" cy="1209127"/>
          </a:xfrm>
        </p:spPr>
        <p:txBody>
          <a:bodyPr anchor="t">
            <a:normAutofit/>
          </a:bodyPr>
          <a:lstStyle>
            <a:lvl1pPr marL="0" indent="0">
              <a:buNone/>
              <a:defRPr sz="24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11584676" y="6213346"/>
            <a:ext cx="515520" cy="256545"/>
          </a:xfrm>
          <a:prstGeom prst="rect">
            <a:avLst/>
          </a:prstGeom>
          <a:noFill/>
        </p:spPr>
        <p:txBody>
          <a:bodyPr wrap="square" rtlCol="0" anchor="b">
            <a:spAutoFit/>
          </a:bodyPr>
          <a:lstStyle/>
          <a:p>
            <a:pPr algn="r"/>
            <a:fld id="{F886ADDA-D69D-C74C-B3D6-1AAA65D4D886}" type="slidenum">
              <a:rPr lang="en-US" sz="1067" smtClean="0">
                <a:solidFill>
                  <a:schemeClr val="accent2"/>
                </a:solidFill>
              </a:rPr>
              <a:pPr algn="r"/>
              <a:t>‹#›</a:t>
            </a:fld>
            <a:endParaRPr lang="en-US" sz="1067" dirty="0">
              <a:solidFill>
                <a:schemeClr val="accent2"/>
              </a:solidFill>
            </a:endParaRPr>
          </a:p>
        </p:txBody>
      </p:sp>
    </p:spTree>
    <p:extLst>
      <p:ext uri="{BB962C8B-B14F-4D97-AF65-F5344CB8AC3E}">
        <p14:creationId xmlns:p14="http://schemas.microsoft.com/office/powerpoint/2010/main" val="144521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733">
                <a:solidFill>
                  <a:schemeClr val="accent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600201"/>
            <a:ext cx="10972800" cy="4056748"/>
          </a:xfrm>
        </p:spPr>
        <p:txBody>
          <a:bodyPr/>
          <a:lstStyle>
            <a:lvl1pPr>
              <a:defRPr sz="2400"/>
            </a:lvl1pPr>
            <a:lvl2pPr>
              <a:defRPr sz="2133"/>
            </a:lvl2pPr>
            <a:lvl3pPr>
              <a:defRPr sz="1867"/>
            </a:lvl3pPr>
            <a:lvl4pPr>
              <a:defRPr sz="1600"/>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11584676" y="6213346"/>
            <a:ext cx="515520" cy="256545"/>
          </a:xfrm>
          <a:prstGeom prst="rect">
            <a:avLst/>
          </a:prstGeom>
          <a:noFill/>
        </p:spPr>
        <p:txBody>
          <a:bodyPr wrap="square" rtlCol="0" anchor="b">
            <a:spAutoFit/>
          </a:bodyPr>
          <a:lstStyle/>
          <a:p>
            <a:pPr algn="r"/>
            <a:fld id="{F886ADDA-D69D-C74C-B3D6-1AAA65D4D886}" type="slidenum">
              <a:rPr lang="en-US" sz="1067" smtClean="0">
                <a:solidFill>
                  <a:schemeClr val="accent2"/>
                </a:solidFill>
              </a:rPr>
              <a:pPr algn="r"/>
              <a:t>‹#›</a:t>
            </a:fld>
            <a:endParaRPr lang="en-US" sz="1067" dirty="0">
              <a:solidFill>
                <a:schemeClr val="accent2"/>
              </a:solidFill>
            </a:endParaRPr>
          </a:p>
        </p:txBody>
      </p:sp>
    </p:spTree>
    <p:extLst>
      <p:ext uri="{BB962C8B-B14F-4D97-AF65-F5344CB8AC3E}">
        <p14:creationId xmlns:p14="http://schemas.microsoft.com/office/powerpoint/2010/main" val="118028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09600" y="1598334"/>
            <a:ext cx="5386917" cy="3949700"/>
          </a:xfrm>
        </p:spPr>
        <p:txBody>
          <a:bodyPr/>
          <a:lstStyle>
            <a:lvl1pPr>
              <a:defRPr sz="2400"/>
            </a:lvl1pPr>
            <a:lvl2pPr>
              <a:defRPr sz="2133"/>
            </a:lvl2pPr>
            <a:lvl3pPr>
              <a:defRPr sz="1867"/>
            </a:lvl3pPr>
            <a:lvl4pPr>
              <a:defRPr sz="1600"/>
            </a:lvl4pPr>
            <a:lvl5pPr>
              <a:defRPr sz="14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3368" y="1598334"/>
            <a:ext cx="5389033" cy="3949700"/>
          </a:xfrm>
        </p:spPr>
        <p:txBody>
          <a:bodyPr/>
          <a:lstStyle>
            <a:lvl1pPr>
              <a:defRPr sz="2400"/>
            </a:lvl1pPr>
            <a:lvl2pPr>
              <a:defRPr sz="2133"/>
            </a:lvl2pPr>
            <a:lvl3pPr>
              <a:defRPr sz="1867"/>
            </a:lvl3pPr>
            <a:lvl4pPr>
              <a:defRPr sz="1600"/>
            </a:lvl4pPr>
            <a:lvl5pPr>
              <a:defRPr sz="14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11584676" y="6213346"/>
            <a:ext cx="515520" cy="256545"/>
          </a:xfrm>
          <a:prstGeom prst="rect">
            <a:avLst/>
          </a:prstGeom>
          <a:noFill/>
        </p:spPr>
        <p:txBody>
          <a:bodyPr wrap="square" rtlCol="0" anchor="b">
            <a:spAutoFit/>
          </a:bodyPr>
          <a:lstStyle/>
          <a:p>
            <a:pPr algn="r"/>
            <a:fld id="{F886ADDA-D69D-C74C-B3D6-1AAA65D4D886}" type="slidenum">
              <a:rPr lang="en-US" sz="1067" smtClean="0">
                <a:solidFill>
                  <a:schemeClr val="accent2"/>
                </a:solidFill>
              </a:rPr>
              <a:pPr algn="r"/>
              <a:t>‹#›</a:t>
            </a:fld>
            <a:endParaRPr lang="en-US" sz="1067" dirty="0">
              <a:solidFill>
                <a:schemeClr val="accent2"/>
              </a:solidFill>
            </a:endParaRPr>
          </a:p>
        </p:txBody>
      </p:sp>
    </p:spTree>
    <p:extLst>
      <p:ext uri="{BB962C8B-B14F-4D97-AF65-F5344CB8AC3E}">
        <p14:creationId xmlns:p14="http://schemas.microsoft.com/office/powerpoint/2010/main" val="1489133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273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609585" rtl="0" eaLnBrk="1" latinLnBrk="0" hangingPunct="1">
        <a:spcBef>
          <a:spcPct val="0"/>
        </a:spcBef>
        <a:buNone/>
        <a:defRPr sz="3733" b="1" kern="1200">
          <a:solidFill>
            <a:srgbClr val="0088CE"/>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26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400"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133"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18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6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841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Performing Niagara Analytics</a:t>
            </a:r>
          </a:p>
        </p:txBody>
      </p:sp>
      <p:sp>
        <p:nvSpPr>
          <p:cNvPr id="3" name="Content Placeholder 2"/>
          <p:cNvSpPr>
            <a:spLocks noGrp="1"/>
          </p:cNvSpPr>
          <p:nvPr>
            <p:ph idx="1"/>
          </p:nvPr>
        </p:nvSpPr>
        <p:spPr>
          <a:xfrm>
            <a:off x="609601" y="1499533"/>
            <a:ext cx="4552950" cy="4056748"/>
          </a:xfrm>
        </p:spPr>
        <p:txBody>
          <a:bodyPr>
            <a:normAutofit/>
          </a:bodyPr>
          <a:lstStyle/>
          <a:p>
            <a:pPr marL="0" indent="0">
              <a:buNone/>
            </a:pPr>
            <a:r>
              <a:rPr lang="en-US" b="1" dirty="0"/>
              <a:t>Four Events initiate an action</a:t>
            </a:r>
            <a:endParaRPr lang="en-US" dirty="0"/>
          </a:p>
          <a:p>
            <a:r>
              <a:rPr lang="en-US" dirty="0"/>
              <a:t>Poll triggers an automated alert</a:t>
            </a:r>
          </a:p>
          <a:p>
            <a:r>
              <a:rPr lang="en-US" dirty="0"/>
              <a:t>User opens a </a:t>
            </a:r>
            <a:r>
              <a:rPr lang="en-US" dirty="0" err="1"/>
              <a:t>Px</a:t>
            </a:r>
            <a:r>
              <a:rPr lang="en-US" dirty="0"/>
              <a:t> View, </a:t>
            </a:r>
            <a:r>
              <a:rPr lang="en-US" dirty="0" err="1"/>
              <a:t>Ux</a:t>
            </a:r>
            <a:r>
              <a:rPr lang="en-US" dirty="0"/>
              <a:t> Chart</a:t>
            </a:r>
          </a:p>
          <a:p>
            <a:r>
              <a:rPr lang="en-US" dirty="0"/>
              <a:t>User opens a Niagara Wire Sheet that contains a Niagara Analytics point</a:t>
            </a:r>
          </a:p>
          <a:p>
            <a:r>
              <a:rPr lang="en-US" dirty="0"/>
              <a:t>Third-party API initiates an operation</a:t>
            </a:r>
          </a:p>
        </p:txBody>
      </p:sp>
      <p:pic>
        <p:nvPicPr>
          <p:cNvPr id="4" name="Picture 3"/>
          <p:cNvPicPr>
            <a:picLocks noChangeAspect="1"/>
          </p:cNvPicPr>
          <p:nvPr/>
        </p:nvPicPr>
        <p:blipFill>
          <a:blip r:embed="rId3"/>
          <a:stretch>
            <a:fillRect/>
          </a:stretch>
        </p:blipFill>
        <p:spPr>
          <a:xfrm>
            <a:off x="6653604" y="1499533"/>
            <a:ext cx="4117187" cy="1592383"/>
          </a:xfrm>
          <a:prstGeom prst="rect">
            <a:avLst/>
          </a:prstGeom>
        </p:spPr>
      </p:pic>
      <p:pic>
        <p:nvPicPr>
          <p:cNvPr id="5" name="Picture 4"/>
          <p:cNvPicPr>
            <a:picLocks noChangeAspect="1"/>
          </p:cNvPicPr>
          <p:nvPr/>
        </p:nvPicPr>
        <p:blipFill>
          <a:blip r:embed="rId4"/>
          <a:stretch>
            <a:fillRect/>
          </a:stretch>
        </p:blipFill>
        <p:spPr>
          <a:xfrm>
            <a:off x="5617363" y="3819143"/>
            <a:ext cx="2314575" cy="1190625"/>
          </a:xfrm>
          <a:prstGeom prst="rect">
            <a:avLst/>
          </a:prstGeom>
        </p:spPr>
      </p:pic>
      <p:pic>
        <p:nvPicPr>
          <p:cNvPr id="6" name="Picture 5"/>
          <p:cNvPicPr>
            <a:picLocks noChangeAspect="1"/>
          </p:cNvPicPr>
          <p:nvPr/>
        </p:nvPicPr>
        <p:blipFill>
          <a:blip r:embed="rId5"/>
          <a:stretch>
            <a:fillRect/>
          </a:stretch>
        </p:blipFill>
        <p:spPr>
          <a:xfrm>
            <a:off x="8712198" y="3505200"/>
            <a:ext cx="2870202" cy="2051081"/>
          </a:xfrm>
          <a:prstGeom prst="rect">
            <a:avLst/>
          </a:prstGeom>
        </p:spPr>
      </p:pic>
    </p:spTree>
    <p:extLst>
      <p:ext uri="{BB962C8B-B14F-4D97-AF65-F5344CB8AC3E}">
        <p14:creationId xmlns:p14="http://schemas.microsoft.com/office/powerpoint/2010/main" val="1364924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23" y="1072478"/>
            <a:ext cx="9897229" cy="1073823"/>
          </a:xfrm>
        </p:spPr>
        <p:txBody>
          <a:bodyPr/>
          <a:lstStyle/>
          <a:p>
            <a:r>
              <a:rPr lang="en-US" dirty="0"/>
              <a:t>Tag Dictionary Service</a:t>
            </a:r>
          </a:p>
        </p:txBody>
      </p:sp>
      <p:sp>
        <p:nvSpPr>
          <p:cNvPr id="3" name="Text Placeholder 2"/>
          <p:cNvSpPr>
            <a:spLocks noGrp="1"/>
          </p:cNvSpPr>
          <p:nvPr>
            <p:ph type="body" idx="1"/>
          </p:nvPr>
        </p:nvSpPr>
        <p:spPr>
          <a:xfrm>
            <a:off x="912674" y="2146301"/>
            <a:ext cx="6847143" cy="2492811"/>
          </a:xfrm>
        </p:spPr>
        <p:txBody>
          <a:bodyPr>
            <a:normAutofit/>
          </a:bodyPr>
          <a:lstStyle/>
          <a:p>
            <a:r>
              <a:rPr lang="en-US" dirty="0"/>
              <a:t>Workbench</a:t>
            </a:r>
          </a:p>
        </p:txBody>
      </p:sp>
    </p:spTree>
    <p:extLst>
      <p:ext uri="{BB962C8B-B14F-4D97-AF65-F5344CB8AC3E}">
        <p14:creationId xmlns:p14="http://schemas.microsoft.com/office/powerpoint/2010/main" val="4262584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Tags</a:t>
            </a:r>
          </a:p>
        </p:txBody>
      </p:sp>
      <p:sp>
        <p:nvSpPr>
          <p:cNvPr id="5" name="Content Placeholder 4"/>
          <p:cNvSpPr>
            <a:spLocks noGrp="1"/>
          </p:cNvSpPr>
          <p:nvPr>
            <p:ph idx="1"/>
          </p:nvPr>
        </p:nvSpPr>
        <p:spPr>
          <a:xfrm>
            <a:off x="609600" y="1417638"/>
            <a:ext cx="10972800" cy="4173764"/>
          </a:xfrm>
        </p:spPr>
        <p:txBody>
          <a:bodyPr/>
          <a:lstStyle/>
          <a:p>
            <a:r>
              <a:rPr lang="en-US" dirty="0"/>
              <a:t>Defined in a dictionary and provide </a:t>
            </a:r>
            <a:r>
              <a:rPr lang="en-US" b="1" dirty="0"/>
              <a:t>semantic meaning </a:t>
            </a:r>
            <a:br>
              <a:rPr lang="en-US" b="1" dirty="0"/>
            </a:br>
            <a:r>
              <a:rPr lang="en-US" dirty="0"/>
              <a:t>for that specific dictionary.</a:t>
            </a:r>
          </a:p>
          <a:p>
            <a:r>
              <a:rPr lang="en-US" b="1" dirty="0"/>
              <a:t>Marker</a:t>
            </a:r>
            <a:r>
              <a:rPr lang="en-US" dirty="0"/>
              <a:t> tags have no value, rather they apply some </a:t>
            </a:r>
            <a:br>
              <a:rPr lang="en-US" dirty="0"/>
            </a:br>
            <a:r>
              <a:rPr lang="en-US" dirty="0"/>
              <a:t>semantics by the fact they are applied.</a:t>
            </a:r>
          </a:p>
          <a:p>
            <a:r>
              <a:rPr lang="en-US" b="1" dirty="0"/>
              <a:t>Value </a:t>
            </a:r>
            <a:r>
              <a:rPr lang="en-US" dirty="0"/>
              <a:t>tags include additional semantic information such </a:t>
            </a:r>
            <a:br>
              <a:rPr lang="en-US" dirty="0"/>
            </a:br>
            <a:r>
              <a:rPr lang="en-US" dirty="0"/>
              <a:t>as a  string, number, </a:t>
            </a:r>
            <a:r>
              <a:rPr lang="en-US" dirty="0" err="1"/>
              <a:t>boolean</a:t>
            </a:r>
            <a:r>
              <a:rPr lang="en-US" dirty="0"/>
              <a:t> or time value.</a:t>
            </a:r>
            <a:endParaRPr lang="en-US" b="1" dirty="0"/>
          </a:p>
          <a:p>
            <a:endParaRPr lang="en-US" b="1" dirty="0"/>
          </a:p>
        </p:txBody>
      </p:sp>
      <p:pic>
        <p:nvPicPr>
          <p:cNvPr id="4" name="Picture 3"/>
          <p:cNvPicPr>
            <a:picLocks noChangeAspect="1"/>
          </p:cNvPicPr>
          <p:nvPr/>
        </p:nvPicPr>
        <p:blipFill>
          <a:blip r:embed="rId2"/>
          <a:stretch>
            <a:fillRect/>
          </a:stretch>
        </p:blipFill>
        <p:spPr>
          <a:xfrm>
            <a:off x="9410700" y="790574"/>
            <a:ext cx="1943100" cy="4279739"/>
          </a:xfrm>
          <a:prstGeom prst="rect">
            <a:avLst/>
          </a:prstGeom>
        </p:spPr>
      </p:pic>
    </p:spTree>
    <p:extLst>
      <p:ext uri="{BB962C8B-B14F-4D97-AF65-F5344CB8AC3E}">
        <p14:creationId xmlns:p14="http://schemas.microsoft.com/office/powerpoint/2010/main" val="3040882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Analytic Tag Dictionary</a:t>
            </a:r>
          </a:p>
        </p:txBody>
      </p:sp>
      <p:sp>
        <p:nvSpPr>
          <p:cNvPr id="3" name="Content Placeholder 2"/>
          <p:cNvSpPr>
            <a:spLocks noGrp="1"/>
          </p:cNvSpPr>
          <p:nvPr>
            <p:ph idx="1"/>
          </p:nvPr>
        </p:nvSpPr>
        <p:spPr>
          <a:xfrm>
            <a:off x="609601" y="1499533"/>
            <a:ext cx="5410200" cy="4056748"/>
          </a:xfrm>
        </p:spPr>
        <p:txBody>
          <a:bodyPr>
            <a:normAutofit/>
          </a:bodyPr>
          <a:lstStyle/>
          <a:p>
            <a:pPr marL="0" indent="0">
              <a:buNone/>
            </a:pPr>
            <a:r>
              <a:rPr lang="en-US" dirty="0"/>
              <a:t>Provides set of tags and tag groups designed for Niagara Analytics</a:t>
            </a:r>
          </a:p>
          <a:p>
            <a:pPr marL="0" indent="0">
              <a:buNone/>
            </a:pPr>
            <a:r>
              <a:rPr lang="en-US" dirty="0"/>
              <a:t>Drag directly from “analytics-lib” palette“ to the Tag Dictionary Service</a:t>
            </a:r>
          </a:p>
          <a:p>
            <a:pPr marL="0" indent="0">
              <a:buNone/>
            </a:pPr>
            <a:r>
              <a:rPr lang="en-US" dirty="0"/>
              <a:t>Tag Groups assign all tags contained in that group</a:t>
            </a:r>
          </a:p>
          <a:p>
            <a:pPr marL="0" indent="0">
              <a:buNone/>
            </a:pPr>
            <a:endParaRPr lang="en-US" dirty="0"/>
          </a:p>
        </p:txBody>
      </p:sp>
      <p:pic>
        <p:nvPicPr>
          <p:cNvPr id="8" name="Picture 7"/>
          <p:cNvPicPr>
            <a:picLocks noChangeAspect="1"/>
          </p:cNvPicPr>
          <p:nvPr/>
        </p:nvPicPr>
        <p:blipFill>
          <a:blip r:embed="rId2"/>
          <a:stretch>
            <a:fillRect/>
          </a:stretch>
        </p:blipFill>
        <p:spPr>
          <a:xfrm>
            <a:off x="6715125" y="274639"/>
            <a:ext cx="2419350" cy="5495925"/>
          </a:xfrm>
          <a:prstGeom prst="rect">
            <a:avLst/>
          </a:prstGeom>
        </p:spPr>
      </p:pic>
      <p:pic>
        <p:nvPicPr>
          <p:cNvPr id="9" name="Picture 8"/>
          <p:cNvPicPr>
            <a:picLocks noChangeAspect="1"/>
          </p:cNvPicPr>
          <p:nvPr/>
        </p:nvPicPr>
        <p:blipFill>
          <a:blip r:embed="rId3"/>
          <a:stretch>
            <a:fillRect/>
          </a:stretch>
        </p:blipFill>
        <p:spPr>
          <a:xfrm>
            <a:off x="9244012" y="1241426"/>
            <a:ext cx="2228850" cy="3562350"/>
          </a:xfrm>
          <a:prstGeom prst="rect">
            <a:avLst/>
          </a:prstGeom>
        </p:spPr>
      </p:pic>
    </p:spTree>
    <p:extLst>
      <p:ext uri="{BB962C8B-B14F-4D97-AF65-F5344CB8AC3E}">
        <p14:creationId xmlns:p14="http://schemas.microsoft.com/office/powerpoint/2010/main" val="1570444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23" y="1072478"/>
            <a:ext cx="9897229" cy="1073823"/>
          </a:xfrm>
        </p:spPr>
        <p:txBody>
          <a:bodyPr/>
          <a:lstStyle/>
          <a:p>
            <a:r>
              <a:rPr lang="en-US" dirty="0"/>
              <a:t>Hierarchy Service</a:t>
            </a:r>
          </a:p>
        </p:txBody>
      </p:sp>
      <p:sp>
        <p:nvSpPr>
          <p:cNvPr id="3" name="Text Placeholder 2"/>
          <p:cNvSpPr>
            <a:spLocks noGrp="1"/>
          </p:cNvSpPr>
          <p:nvPr>
            <p:ph type="body" idx="1"/>
          </p:nvPr>
        </p:nvSpPr>
        <p:spPr>
          <a:xfrm>
            <a:off x="912674" y="2146301"/>
            <a:ext cx="6847143" cy="2492811"/>
          </a:xfrm>
        </p:spPr>
        <p:txBody>
          <a:bodyPr>
            <a:normAutofit/>
          </a:bodyPr>
          <a:lstStyle/>
          <a:p>
            <a:r>
              <a:rPr lang="en-US" dirty="0"/>
              <a:t>Workbench</a:t>
            </a:r>
          </a:p>
        </p:txBody>
      </p:sp>
    </p:spTree>
    <p:extLst>
      <p:ext uri="{BB962C8B-B14F-4D97-AF65-F5344CB8AC3E}">
        <p14:creationId xmlns:p14="http://schemas.microsoft.com/office/powerpoint/2010/main" val="105649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Hierarchies</a:t>
            </a:r>
          </a:p>
        </p:txBody>
      </p:sp>
      <p:sp>
        <p:nvSpPr>
          <p:cNvPr id="5" name="Content Placeholder 4"/>
          <p:cNvSpPr>
            <a:spLocks noGrp="1"/>
          </p:cNvSpPr>
          <p:nvPr>
            <p:ph idx="1"/>
          </p:nvPr>
        </p:nvSpPr>
        <p:spPr>
          <a:xfrm>
            <a:off x="609600" y="1417638"/>
            <a:ext cx="10972800" cy="4173764"/>
          </a:xfrm>
        </p:spPr>
        <p:txBody>
          <a:bodyPr/>
          <a:lstStyle/>
          <a:p>
            <a:r>
              <a:rPr lang="en-US" dirty="0"/>
              <a:t>Efficient method of creating logical </a:t>
            </a:r>
            <a:br>
              <a:rPr lang="en-US" dirty="0"/>
            </a:br>
            <a:r>
              <a:rPr lang="en-US" dirty="0"/>
              <a:t>navigation trees.</a:t>
            </a:r>
          </a:p>
          <a:p>
            <a:r>
              <a:rPr lang="en-US" dirty="0"/>
              <a:t>Leverages tags and relations using </a:t>
            </a:r>
            <a:br>
              <a:rPr lang="en-US" dirty="0"/>
            </a:br>
            <a:r>
              <a:rPr lang="en-US" dirty="0"/>
              <a:t>NEQL queries.</a:t>
            </a:r>
          </a:p>
          <a:p>
            <a:r>
              <a:rPr lang="en-US" dirty="0"/>
              <a:t>Dynamically updates.</a:t>
            </a:r>
          </a:p>
          <a:p>
            <a:r>
              <a:rPr lang="en-US" dirty="0"/>
              <a:t>Alternative to using </a:t>
            </a:r>
            <a:br>
              <a:rPr lang="en-US" dirty="0"/>
            </a:br>
            <a:r>
              <a:rPr lang="en-US" dirty="0" err="1"/>
              <a:t>nav</a:t>
            </a:r>
            <a:r>
              <a:rPr lang="en-US" dirty="0"/>
              <a:t> files</a:t>
            </a:r>
          </a:p>
          <a:p>
            <a:endParaRPr lang="en-US" b="1" dirty="0"/>
          </a:p>
        </p:txBody>
      </p:sp>
      <p:pic>
        <p:nvPicPr>
          <p:cNvPr id="3" name="Picture 2"/>
          <p:cNvPicPr>
            <a:picLocks noChangeAspect="1"/>
          </p:cNvPicPr>
          <p:nvPr/>
        </p:nvPicPr>
        <p:blipFill>
          <a:blip r:embed="rId2"/>
          <a:stretch>
            <a:fillRect/>
          </a:stretch>
        </p:blipFill>
        <p:spPr>
          <a:xfrm>
            <a:off x="5248880" y="2971800"/>
            <a:ext cx="1755047" cy="2619602"/>
          </a:xfrm>
          <a:prstGeom prst="rect">
            <a:avLst/>
          </a:prstGeom>
        </p:spPr>
      </p:pic>
      <p:pic>
        <p:nvPicPr>
          <p:cNvPr id="7" name="Picture 6"/>
          <p:cNvPicPr>
            <a:picLocks noChangeAspect="1"/>
          </p:cNvPicPr>
          <p:nvPr/>
        </p:nvPicPr>
        <p:blipFill>
          <a:blip r:embed="rId3"/>
          <a:stretch>
            <a:fillRect/>
          </a:stretch>
        </p:blipFill>
        <p:spPr>
          <a:xfrm>
            <a:off x="7310437" y="554263"/>
            <a:ext cx="4578473" cy="5037139"/>
          </a:xfrm>
          <a:prstGeom prst="rect">
            <a:avLst/>
          </a:prstGeom>
        </p:spPr>
      </p:pic>
    </p:spTree>
    <p:extLst>
      <p:ext uri="{BB962C8B-B14F-4D97-AF65-F5344CB8AC3E}">
        <p14:creationId xmlns:p14="http://schemas.microsoft.com/office/powerpoint/2010/main" val="3685813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23" y="1072478"/>
            <a:ext cx="9897229" cy="1073823"/>
          </a:xfrm>
        </p:spPr>
        <p:txBody>
          <a:bodyPr/>
          <a:lstStyle/>
          <a:p>
            <a:r>
              <a:rPr lang="en-US" dirty="0"/>
              <a:t>Analytic Service Property Sheet</a:t>
            </a:r>
          </a:p>
        </p:txBody>
      </p:sp>
      <p:sp>
        <p:nvSpPr>
          <p:cNvPr id="3" name="Text Placeholder 2"/>
          <p:cNvSpPr>
            <a:spLocks noGrp="1"/>
          </p:cNvSpPr>
          <p:nvPr>
            <p:ph type="body" idx="1"/>
          </p:nvPr>
        </p:nvSpPr>
        <p:spPr>
          <a:xfrm>
            <a:off x="912674" y="2146301"/>
            <a:ext cx="6847143" cy="2492811"/>
          </a:xfrm>
        </p:spPr>
        <p:txBody>
          <a:bodyPr>
            <a:normAutofit/>
          </a:bodyPr>
          <a:lstStyle/>
          <a:p>
            <a:r>
              <a:rPr lang="en-US" dirty="0"/>
              <a:t>Workbench</a:t>
            </a:r>
          </a:p>
        </p:txBody>
      </p:sp>
    </p:spTree>
    <p:extLst>
      <p:ext uri="{BB962C8B-B14F-4D97-AF65-F5344CB8AC3E}">
        <p14:creationId xmlns:p14="http://schemas.microsoft.com/office/powerpoint/2010/main" val="1203071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Configuring Niagara Analytics</a:t>
            </a:r>
          </a:p>
        </p:txBody>
      </p:sp>
      <p:sp>
        <p:nvSpPr>
          <p:cNvPr id="3" name="Content Placeholder 2"/>
          <p:cNvSpPr>
            <a:spLocks noGrp="1"/>
          </p:cNvSpPr>
          <p:nvPr>
            <p:ph idx="1"/>
          </p:nvPr>
        </p:nvSpPr>
        <p:spPr>
          <a:xfrm>
            <a:off x="609601" y="1499533"/>
            <a:ext cx="4886324" cy="4056748"/>
          </a:xfrm>
        </p:spPr>
        <p:txBody>
          <a:bodyPr>
            <a:normAutofit/>
          </a:bodyPr>
          <a:lstStyle/>
          <a:p>
            <a:pPr marL="0" indent="0">
              <a:buNone/>
            </a:pPr>
            <a:r>
              <a:rPr lang="en-US" dirty="0"/>
              <a:t>Two Additional Palettes</a:t>
            </a:r>
          </a:p>
          <a:p>
            <a:pPr marL="0" indent="0">
              <a:buNone/>
            </a:pPr>
            <a:r>
              <a:rPr lang="en-US" dirty="0"/>
              <a:t>Configured in Analytics Services</a:t>
            </a:r>
          </a:p>
          <a:p>
            <a:pPr marL="0" indent="0">
              <a:buNone/>
            </a:pPr>
            <a:r>
              <a:rPr lang="en-US" dirty="0"/>
              <a:t>Palettes contain pre-configured algorithms, tag dictionaries, and definitions</a:t>
            </a:r>
          </a:p>
          <a:p>
            <a:pPr marL="0" indent="0">
              <a:buNone/>
            </a:pPr>
            <a:r>
              <a:rPr lang="en-US" dirty="0"/>
              <a:t>Palettes contain tools to build analytics components and visualizations</a:t>
            </a:r>
          </a:p>
        </p:txBody>
      </p:sp>
      <p:pic>
        <p:nvPicPr>
          <p:cNvPr id="5" name="Picture 4"/>
          <p:cNvPicPr>
            <a:picLocks noChangeAspect="1"/>
          </p:cNvPicPr>
          <p:nvPr/>
        </p:nvPicPr>
        <p:blipFill>
          <a:blip r:embed="rId3"/>
          <a:stretch>
            <a:fillRect/>
          </a:stretch>
        </p:blipFill>
        <p:spPr>
          <a:xfrm>
            <a:off x="5889043" y="1278293"/>
            <a:ext cx="4761270" cy="4499227"/>
          </a:xfrm>
          <a:prstGeom prst="rect">
            <a:avLst/>
          </a:prstGeom>
        </p:spPr>
      </p:pic>
    </p:spTree>
    <p:extLst>
      <p:ext uri="{BB962C8B-B14F-4D97-AF65-F5344CB8AC3E}">
        <p14:creationId xmlns:p14="http://schemas.microsoft.com/office/powerpoint/2010/main" val="907540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Components, Views, and Windows</a:t>
            </a:r>
          </a:p>
        </p:txBody>
      </p:sp>
      <p:sp>
        <p:nvSpPr>
          <p:cNvPr id="3" name="Content Placeholder 2"/>
          <p:cNvSpPr>
            <a:spLocks noGrp="1"/>
          </p:cNvSpPr>
          <p:nvPr>
            <p:ph idx="1"/>
          </p:nvPr>
        </p:nvSpPr>
        <p:spPr>
          <a:xfrm>
            <a:off x="685800" y="1499533"/>
            <a:ext cx="5410200" cy="4056748"/>
          </a:xfrm>
        </p:spPr>
        <p:txBody>
          <a:bodyPr>
            <a:normAutofit/>
          </a:bodyPr>
          <a:lstStyle/>
          <a:p>
            <a:pPr marL="0" indent="0">
              <a:buNone/>
            </a:pPr>
            <a:r>
              <a:rPr lang="en-US" dirty="0"/>
              <a:t>Analytics Service contains:</a:t>
            </a:r>
          </a:p>
          <a:p>
            <a:r>
              <a:rPr lang="en-US" dirty="0"/>
              <a:t>Alerts</a:t>
            </a:r>
          </a:p>
          <a:p>
            <a:r>
              <a:rPr lang="en-US" dirty="0"/>
              <a:t>Algorithms</a:t>
            </a:r>
          </a:p>
          <a:p>
            <a:r>
              <a:rPr lang="en-US" dirty="0"/>
              <a:t>Definitions</a:t>
            </a:r>
          </a:p>
          <a:p>
            <a:r>
              <a:rPr lang="en-US" dirty="0" err="1"/>
              <a:t>Pollers</a:t>
            </a:r>
            <a:endParaRPr lang="en-US" dirty="0"/>
          </a:p>
          <a:p>
            <a:r>
              <a:rPr lang="en-US" dirty="0"/>
              <a:t>Analytics Subscriptions</a:t>
            </a:r>
          </a:p>
          <a:p>
            <a:r>
              <a:rPr lang="en-US" dirty="0"/>
              <a:t>Reports </a:t>
            </a:r>
          </a:p>
        </p:txBody>
      </p:sp>
      <p:pic>
        <p:nvPicPr>
          <p:cNvPr id="4" name="Picture 3"/>
          <p:cNvPicPr>
            <a:picLocks noChangeAspect="1"/>
          </p:cNvPicPr>
          <p:nvPr/>
        </p:nvPicPr>
        <p:blipFill>
          <a:blip r:embed="rId2"/>
          <a:stretch>
            <a:fillRect/>
          </a:stretch>
        </p:blipFill>
        <p:spPr>
          <a:xfrm>
            <a:off x="6249258" y="1375257"/>
            <a:ext cx="5333142" cy="4305300"/>
          </a:xfrm>
          <a:prstGeom prst="rect">
            <a:avLst/>
          </a:prstGeom>
        </p:spPr>
      </p:pic>
    </p:spTree>
    <p:extLst>
      <p:ext uri="{BB962C8B-B14F-4D97-AF65-F5344CB8AC3E}">
        <p14:creationId xmlns:p14="http://schemas.microsoft.com/office/powerpoint/2010/main" val="4278585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23" y="1072478"/>
            <a:ext cx="9897229" cy="1073823"/>
          </a:xfrm>
        </p:spPr>
        <p:txBody>
          <a:bodyPr/>
          <a:lstStyle/>
          <a:p>
            <a:r>
              <a:rPr lang="en-US" dirty="0"/>
              <a:t>Definitions</a:t>
            </a:r>
          </a:p>
        </p:txBody>
      </p:sp>
      <p:sp>
        <p:nvSpPr>
          <p:cNvPr id="3" name="Text Placeholder 2"/>
          <p:cNvSpPr>
            <a:spLocks noGrp="1"/>
          </p:cNvSpPr>
          <p:nvPr>
            <p:ph type="body" idx="1"/>
          </p:nvPr>
        </p:nvSpPr>
        <p:spPr>
          <a:xfrm>
            <a:off x="912674" y="2146301"/>
            <a:ext cx="6847143" cy="2492811"/>
          </a:xfrm>
        </p:spPr>
        <p:txBody>
          <a:bodyPr>
            <a:normAutofit/>
          </a:bodyPr>
          <a:lstStyle/>
          <a:p>
            <a:r>
              <a:rPr lang="en-US" dirty="0"/>
              <a:t>Workbench</a:t>
            </a:r>
          </a:p>
        </p:txBody>
      </p:sp>
    </p:spTree>
    <p:extLst>
      <p:ext uri="{BB962C8B-B14F-4D97-AF65-F5344CB8AC3E}">
        <p14:creationId xmlns:p14="http://schemas.microsoft.com/office/powerpoint/2010/main" val="48605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Niagara Analytics</a:t>
            </a:r>
          </a:p>
        </p:txBody>
      </p:sp>
      <p:sp>
        <p:nvSpPr>
          <p:cNvPr id="3" name="Subtitle 2"/>
          <p:cNvSpPr>
            <a:spLocks noGrp="1"/>
          </p:cNvSpPr>
          <p:nvPr>
            <p:ph type="subTitle" idx="1"/>
          </p:nvPr>
        </p:nvSpPr>
        <p:spPr/>
        <p:txBody>
          <a:bodyPr/>
          <a:lstStyle/>
          <a:p>
            <a:r>
              <a:rPr lang="en-US" dirty="0"/>
              <a:t>Kyle Sardinia</a:t>
            </a:r>
          </a:p>
          <a:p>
            <a:r>
              <a:rPr lang="en-US" dirty="0"/>
              <a:t>Sales Engineer</a:t>
            </a:r>
          </a:p>
          <a:p>
            <a:r>
              <a:rPr lang="en-US" dirty="0"/>
              <a:t>Kyle.Sardinia@tridium.com</a:t>
            </a:r>
          </a:p>
        </p:txBody>
      </p:sp>
    </p:spTree>
    <p:extLst>
      <p:ext uri="{BB962C8B-B14F-4D97-AF65-F5344CB8AC3E}">
        <p14:creationId xmlns:p14="http://schemas.microsoft.com/office/powerpoint/2010/main" val="277095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Definitions</a:t>
            </a:r>
          </a:p>
        </p:txBody>
      </p:sp>
      <p:sp>
        <p:nvSpPr>
          <p:cNvPr id="3" name="Content Placeholder 2"/>
          <p:cNvSpPr>
            <a:spLocks noGrp="1"/>
          </p:cNvSpPr>
          <p:nvPr>
            <p:ph idx="1"/>
          </p:nvPr>
        </p:nvSpPr>
        <p:spPr>
          <a:xfrm>
            <a:off x="685800" y="1499533"/>
            <a:ext cx="5774986" cy="4056748"/>
          </a:xfrm>
        </p:spPr>
        <p:txBody>
          <a:bodyPr>
            <a:normAutofit/>
          </a:bodyPr>
          <a:lstStyle/>
          <a:p>
            <a:pPr marL="0" indent="0">
              <a:buNone/>
            </a:pPr>
            <a:r>
              <a:rPr lang="en-US" dirty="0"/>
              <a:t>Configures default values for facets, aggregation and rollup properties</a:t>
            </a:r>
          </a:p>
          <a:p>
            <a:pPr marL="0" indent="0">
              <a:buNone/>
            </a:pPr>
            <a:r>
              <a:rPr lang="en-US" dirty="0"/>
              <a:t>Each tag requires a definition</a:t>
            </a:r>
          </a:p>
          <a:p>
            <a:pPr marL="0" indent="0">
              <a:buNone/>
            </a:pPr>
            <a:r>
              <a:rPr lang="en-US" dirty="0"/>
              <a:t>Algorithm and graphic bindings define the tag and hierarchy location for searching</a:t>
            </a:r>
          </a:p>
          <a:p>
            <a:pPr marL="0" indent="0">
              <a:buNone/>
            </a:pPr>
            <a:r>
              <a:rPr lang="en-US" dirty="0"/>
              <a:t>Combine retrieved data with properties defined for associated tag</a:t>
            </a:r>
          </a:p>
        </p:txBody>
      </p:sp>
      <p:pic>
        <p:nvPicPr>
          <p:cNvPr id="5" name="Picture 4"/>
          <p:cNvPicPr>
            <a:picLocks noChangeAspect="1"/>
          </p:cNvPicPr>
          <p:nvPr/>
        </p:nvPicPr>
        <p:blipFill>
          <a:blip r:embed="rId3"/>
          <a:stretch>
            <a:fillRect/>
          </a:stretch>
        </p:blipFill>
        <p:spPr>
          <a:xfrm>
            <a:off x="6376153" y="274639"/>
            <a:ext cx="5442348" cy="5344547"/>
          </a:xfrm>
          <a:prstGeom prst="rect">
            <a:avLst/>
          </a:prstGeom>
        </p:spPr>
      </p:pic>
    </p:spTree>
    <p:extLst>
      <p:ext uri="{BB962C8B-B14F-4D97-AF65-F5344CB8AC3E}">
        <p14:creationId xmlns:p14="http://schemas.microsoft.com/office/powerpoint/2010/main" val="1224774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23" y="1072478"/>
            <a:ext cx="9897229" cy="1073823"/>
          </a:xfrm>
        </p:spPr>
        <p:txBody>
          <a:bodyPr/>
          <a:lstStyle/>
          <a:p>
            <a:r>
              <a:rPr lang="en-US" dirty="0" err="1"/>
              <a:t>Pollers</a:t>
            </a:r>
            <a:endParaRPr lang="en-US" dirty="0"/>
          </a:p>
        </p:txBody>
      </p:sp>
      <p:sp>
        <p:nvSpPr>
          <p:cNvPr id="3" name="Text Placeholder 2"/>
          <p:cNvSpPr>
            <a:spLocks noGrp="1"/>
          </p:cNvSpPr>
          <p:nvPr>
            <p:ph type="body" idx="1"/>
          </p:nvPr>
        </p:nvSpPr>
        <p:spPr>
          <a:xfrm>
            <a:off x="912674" y="2146301"/>
            <a:ext cx="6847143" cy="2492811"/>
          </a:xfrm>
        </p:spPr>
        <p:txBody>
          <a:bodyPr>
            <a:normAutofit/>
          </a:bodyPr>
          <a:lstStyle/>
          <a:p>
            <a:r>
              <a:rPr lang="en-US" dirty="0"/>
              <a:t>Workbench</a:t>
            </a:r>
          </a:p>
        </p:txBody>
      </p:sp>
    </p:spTree>
    <p:extLst>
      <p:ext uri="{BB962C8B-B14F-4D97-AF65-F5344CB8AC3E}">
        <p14:creationId xmlns:p14="http://schemas.microsoft.com/office/powerpoint/2010/main" val="130731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Pollers</a:t>
            </a:r>
            <a:endParaRPr lang="en-US" dirty="0"/>
          </a:p>
        </p:txBody>
      </p:sp>
      <p:sp>
        <p:nvSpPr>
          <p:cNvPr id="3" name="Content Placeholder 2"/>
          <p:cNvSpPr>
            <a:spLocks noGrp="1"/>
          </p:cNvSpPr>
          <p:nvPr>
            <p:ph idx="1"/>
          </p:nvPr>
        </p:nvSpPr>
        <p:spPr>
          <a:xfrm>
            <a:off x="685800" y="1499533"/>
            <a:ext cx="4543425" cy="4056748"/>
          </a:xfrm>
        </p:spPr>
        <p:txBody>
          <a:bodyPr>
            <a:normAutofit/>
          </a:bodyPr>
          <a:lstStyle/>
          <a:p>
            <a:pPr marL="0" indent="0">
              <a:buNone/>
            </a:pPr>
            <a:r>
              <a:rPr lang="en-US" dirty="0"/>
              <a:t>How frequently the Niagara Analytics polls points for alert conditions</a:t>
            </a:r>
          </a:p>
          <a:p>
            <a:pPr marL="0" indent="0">
              <a:buNone/>
            </a:pPr>
            <a:r>
              <a:rPr lang="en-US" dirty="0"/>
              <a:t>Cyclic </a:t>
            </a:r>
            <a:r>
              <a:rPr lang="en-US" dirty="0" err="1"/>
              <a:t>poller</a:t>
            </a:r>
            <a:r>
              <a:rPr lang="en-US" dirty="0"/>
              <a:t> execute an inquiry at even intervals</a:t>
            </a:r>
          </a:p>
          <a:p>
            <a:pPr marL="0" indent="0">
              <a:buNone/>
            </a:pPr>
            <a:r>
              <a:rPr lang="en-US" dirty="0"/>
              <a:t>Trigger </a:t>
            </a:r>
            <a:r>
              <a:rPr lang="en-US" dirty="0" err="1"/>
              <a:t>poller</a:t>
            </a:r>
            <a:r>
              <a:rPr lang="en-US" dirty="0"/>
              <a:t> executes when you invoke an action</a:t>
            </a:r>
          </a:p>
        </p:txBody>
      </p:sp>
      <p:pic>
        <p:nvPicPr>
          <p:cNvPr id="4" name="Picture 3"/>
          <p:cNvPicPr>
            <a:picLocks noChangeAspect="1"/>
          </p:cNvPicPr>
          <p:nvPr/>
        </p:nvPicPr>
        <p:blipFill>
          <a:blip r:embed="rId3"/>
          <a:stretch>
            <a:fillRect/>
          </a:stretch>
        </p:blipFill>
        <p:spPr>
          <a:xfrm>
            <a:off x="5381625" y="520752"/>
            <a:ext cx="6496050" cy="5035529"/>
          </a:xfrm>
          <a:prstGeom prst="rect">
            <a:avLst/>
          </a:prstGeom>
        </p:spPr>
      </p:pic>
    </p:spTree>
    <p:extLst>
      <p:ext uri="{BB962C8B-B14F-4D97-AF65-F5344CB8AC3E}">
        <p14:creationId xmlns:p14="http://schemas.microsoft.com/office/powerpoint/2010/main" val="1347777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23" y="1072478"/>
            <a:ext cx="9897229" cy="1073823"/>
          </a:xfrm>
        </p:spPr>
        <p:txBody>
          <a:bodyPr/>
          <a:lstStyle/>
          <a:p>
            <a:r>
              <a:rPr lang="en-US" dirty="0"/>
              <a:t>Algorithms</a:t>
            </a:r>
          </a:p>
        </p:txBody>
      </p:sp>
      <p:sp>
        <p:nvSpPr>
          <p:cNvPr id="3" name="Text Placeholder 2"/>
          <p:cNvSpPr>
            <a:spLocks noGrp="1"/>
          </p:cNvSpPr>
          <p:nvPr>
            <p:ph type="body" idx="1"/>
          </p:nvPr>
        </p:nvSpPr>
        <p:spPr>
          <a:xfrm>
            <a:off x="912674" y="2146301"/>
            <a:ext cx="6847143" cy="2492811"/>
          </a:xfrm>
        </p:spPr>
        <p:txBody>
          <a:bodyPr>
            <a:normAutofit/>
          </a:bodyPr>
          <a:lstStyle/>
          <a:p>
            <a:r>
              <a:rPr lang="en-US" dirty="0"/>
              <a:t>Workbench</a:t>
            </a:r>
          </a:p>
        </p:txBody>
      </p:sp>
    </p:spTree>
    <p:extLst>
      <p:ext uri="{BB962C8B-B14F-4D97-AF65-F5344CB8AC3E}">
        <p14:creationId xmlns:p14="http://schemas.microsoft.com/office/powerpoint/2010/main" val="1551259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Algorithms</a:t>
            </a:r>
          </a:p>
        </p:txBody>
      </p:sp>
      <p:sp>
        <p:nvSpPr>
          <p:cNvPr id="3" name="Content Placeholder 2"/>
          <p:cNvSpPr>
            <a:spLocks noGrp="1"/>
          </p:cNvSpPr>
          <p:nvPr>
            <p:ph idx="1"/>
          </p:nvPr>
        </p:nvSpPr>
        <p:spPr>
          <a:xfrm>
            <a:off x="685800" y="1499533"/>
            <a:ext cx="5774986" cy="4056748"/>
          </a:xfrm>
        </p:spPr>
        <p:txBody>
          <a:bodyPr>
            <a:normAutofit/>
          </a:bodyPr>
          <a:lstStyle/>
          <a:p>
            <a:pPr marL="0" indent="0">
              <a:buNone/>
            </a:pPr>
            <a:r>
              <a:rPr lang="en-US" dirty="0"/>
              <a:t>Objects that analyze data and produces results</a:t>
            </a:r>
          </a:p>
          <a:p>
            <a:pPr marL="0" indent="0">
              <a:buNone/>
            </a:pPr>
            <a:r>
              <a:rPr lang="en-US" dirty="0"/>
              <a:t>Results can be visualized or reused in other calculations</a:t>
            </a:r>
          </a:p>
          <a:p>
            <a:pPr marL="0" indent="0">
              <a:buNone/>
            </a:pPr>
            <a:r>
              <a:rPr lang="en-US" dirty="0"/>
              <a:t>Implemented with logic blocks and linked together using familiar wire sheets</a:t>
            </a:r>
          </a:p>
          <a:p>
            <a:pPr marL="0" indent="0">
              <a:buNone/>
            </a:pPr>
            <a:r>
              <a:rPr lang="en-US" dirty="0"/>
              <a:t>Combine Historical and real-time data to produces both trends and single values</a:t>
            </a:r>
          </a:p>
        </p:txBody>
      </p:sp>
      <p:pic>
        <p:nvPicPr>
          <p:cNvPr id="7" name="Picture 6"/>
          <p:cNvPicPr>
            <a:picLocks noChangeAspect="1"/>
          </p:cNvPicPr>
          <p:nvPr/>
        </p:nvPicPr>
        <p:blipFill>
          <a:blip r:embed="rId3"/>
          <a:stretch>
            <a:fillRect/>
          </a:stretch>
        </p:blipFill>
        <p:spPr>
          <a:xfrm>
            <a:off x="6460786" y="82728"/>
            <a:ext cx="5648325" cy="5765622"/>
          </a:xfrm>
          <a:prstGeom prst="rect">
            <a:avLst/>
          </a:prstGeom>
        </p:spPr>
      </p:pic>
      <p:pic>
        <p:nvPicPr>
          <p:cNvPr id="6" name="Picture 5"/>
          <p:cNvPicPr>
            <a:picLocks noChangeAspect="1"/>
          </p:cNvPicPr>
          <p:nvPr/>
        </p:nvPicPr>
        <p:blipFill>
          <a:blip r:embed="rId4"/>
          <a:stretch>
            <a:fillRect/>
          </a:stretch>
        </p:blipFill>
        <p:spPr>
          <a:xfrm>
            <a:off x="8559122" y="3575377"/>
            <a:ext cx="3549989" cy="1980904"/>
          </a:xfrm>
          <a:prstGeom prst="rect">
            <a:avLst/>
          </a:prstGeom>
        </p:spPr>
      </p:pic>
    </p:spTree>
    <p:extLst>
      <p:ext uri="{BB962C8B-B14F-4D97-AF65-F5344CB8AC3E}">
        <p14:creationId xmlns:p14="http://schemas.microsoft.com/office/powerpoint/2010/main" val="4044803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Logic Blocks</a:t>
            </a:r>
          </a:p>
        </p:txBody>
      </p:sp>
      <p:sp>
        <p:nvSpPr>
          <p:cNvPr id="3" name="Content Placeholder 2"/>
          <p:cNvSpPr>
            <a:spLocks noGrp="1"/>
          </p:cNvSpPr>
          <p:nvPr>
            <p:ph idx="1"/>
          </p:nvPr>
        </p:nvSpPr>
        <p:spPr>
          <a:xfrm>
            <a:off x="685800" y="1499533"/>
            <a:ext cx="7353300" cy="4056748"/>
          </a:xfrm>
        </p:spPr>
        <p:txBody>
          <a:bodyPr>
            <a:normAutofit/>
          </a:bodyPr>
          <a:lstStyle/>
          <a:p>
            <a:pPr marL="0" indent="0">
              <a:buNone/>
            </a:pPr>
            <a:r>
              <a:rPr lang="en-US" dirty="0"/>
              <a:t>Consist of logic used to analyze data</a:t>
            </a:r>
          </a:p>
          <a:p>
            <a:pPr marL="0" indent="0">
              <a:buNone/>
            </a:pPr>
            <a:endParaRPr lang="en-US" dirty="0"/>
          </a:p>
          <a:p>
            <a:pPr marL="0" indent="0">
              <a:buNone/>
            </a:pPr>
            <a:r>
              <a:rPr lang="en-US" dirty="0">
                <a:solidFill>
                  <a:schemeClr val="accent1"/>
                </a:solidFill>
              </a:rPr>
              <a:t>Data</a:t>
            </a:r>
            <a:r>
              <a:rPr lang="en-US" dirty="0"/>
              <a:t> </a:t>
            </a:r>
            <a:r>
              <a:rPr lang="en-US" dirty="0">
                <a:solidFill>
                  <a:schemeClr val="accent1"/>
                </a:solidFill>
              </a:rPr>
              <a:t>Source</a:t>
            </a:r>
            <a:r>
              <a:rPr lang="en-US" dirty="0"/>
              <a:t> – requests data from sources</a:t>
            </a:r>
          </a:p>
          <a:p>
            <a:pPr marL="0" indent="0">
              <a:buNone/>
            </a:pPr>
            <a:r>
              <a:rPr lang="en-US" dirty="0">
                <a:solidFill>
                  <a:schemeClr val="accent1"/>
                </a:solidFill>
              </a:rPr>
              <a:t>Result</a:t>
            </a:r>
            <a:r>
              <a:rPr lang="en-US" dirty="0"/>
              <a:t> – receives the output of algorithm calculation</a:t>
            </a:r>
          </a:p>
          <a:p>
            <a:pPr marL="0" indent="0">
              <a:buNone/>
            </a:pPr>
            <a:r>
              <a:rPr lang="en-US" dirty="0">
                <a:solidFill>
                  <a:schemeClr val="accent1"/>
                </a:solidFill>
              </a:rPr>
              <a:t>Constant</a:t>
            </a:r>
            <a:r>
              <a:rPr lang="en-US" dirty="0"/>
              <a:t> – supplies constant values</a:t>
            </a:r>
          </a:p>
          <a:p>
            <a:pPr marL="0" indent="0">
              <a:buNone/>
            </a:pPr>
            <a:r>
              <a:rPr lang="en-US" dirty="0">
                <a:solidFill>
                  <a:schemeClr val="accent1"/>
                </a:solidFill>
              </a:rPr>
              <a:t>Filter</a:t>
            </a:r>
            <a:r>
              <a:rPr lang="en-US" dirty="0"/>
              <a:t> – provide practical limits for inputs and outputs</a:t>
            </a:r>
          </a:p>
          <a:p>
            <a:pPr marL="0" indent="0">
              <a:buNone/>
            </a:pPr>
            <a:r>
              <a:rPr lang="en-US" dirty="0">
                <a:solidFill>
                  <a:schemeClr val="accent1"/>
                </a:solidFill>
              </a:rPr>
              <a:t>General</a:t>
            </a:r>
            <a:r>
              <a:rPr lang="en-US" dirty="0"/>
              <a:t> – </a:t>
            </a:r>
            <a:r>
              <a:rPr lang="en-US" dirty="0" err="1"/>
              <a:t>miscellanous</a:t>
            </a:r>
            <a:endParaRPr lang="en-US" dirty="0"/>
          </a:p>
          <a:p>
            <a:pPr marL="0" indent="0">
              <a:buNone/>
            </a:pPr>
            <a:r>
              <a:rPr lang="en-US" dirty="0">
                <a:solidFill>
                  <a:schemeClr val="accent1"/>
                </a:solidFill>
              </a:rPr>
              <a:t>Math</a:t>
            </a:r>
            <a:r>
              <a:rPr lang="en-US" dirty="0"/>
              <a:t> – basic mathematical expressions</a:t>
            </a:r>
          </a:p>
          <a:p>
            <a:pPr marL="0" indent="0">
              <a:buNone/>
            </a:pPr>
            <a:r>
              <a:rPr lang="en-US" dirty="0">
                <a:solidFill>
                  <a:schemeClr val="accent1"/>
                </a:solidFill>
              </a:rPr>
              <a:t>Switch</a:t>
            </a:r>
            <a:r>
              <a:rPr lang="en-US" dirty="0"/>
              <a:t> – evaluates Boolean conditions for input/out</a:t>
            </a:r>
          </a:p>
          <a:p>
            <a:pPr marL="0" indent="0">
              <a:buNone/>
            </a:pPr>
            <a:endParaRPr lang="en-US" dirty="0"/>
          </a:p>
        </p:txBody>
      </p:sp>
      <p:pic>
        <p:nvPicPr>
          <p:cNvPr id="4" name="Picture 3"/>
          <p:cNvPicPr>
            <a:picLocks noChangeAspect="1"/>
          </p:cNvPicPr>
          <p:nvPr/>
        </p:nvPicPr>
        <p:blipFill>
          <a:blip r:embed="rId3"/>
          <a:stretch>
            <a:fillRect/>
          </a:stretch>
        </p:blipFill>
        <p:spPr>
          <a:xfrm>
            <a:off x="8868777" y="274639"/>
            <a:ext cx="2980323" cy="5421651"/>
          </a:xfrm>
          <a:prstGeom prst="rect">
            <a:avLst/>
          </a:prstGeom>
        </p:spPr>
      </p:pic>
      <p:pic>
        <p:nvPicPr>
          <p:cNvPr id="5" name="Picture 4"/>
          <p:cNvPicPr>
            <a:picLocks noChangeAspect="1"/>
          </p:cNvPicPr>
          <p:nvPr/>
        </p:nvPicPr>
        <p:blipFill>
          <a:blip r:embed="rId4"/>
          <a:stretch>
            <a:fillRect/>
          </a:stretch>
        </p:blipFill>
        <p:spPr>
          <a:xfrm>
            <a:off x="6096000" y="274639"/>
            <a:ext cx="2621419" cy="2182711"/>
          </a:xfrm>
          <a:prstGeom prst="rect">
            <a:avLst/>
          </a:prstGeom>
        </p:spPr>
      </p:pic>
    </p:spTree>
    <p:extLst>
      <p:ext uri="{BB962C8B-B14F-4D97-AF65-F5344CB8AC3E}">
        <p14:creationId xmlns:p14="http://schemas.microsoft.com/office/powerpoint/2010/main" val="1067710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Algorithm Library</a:t>
            </a:r>
          </a:p>
        </p:txBody>
      </p:sp>
      <p:sp>
        <p:nvSpPr>
          <p:cNvPr id="3" name="Content Placeholder 2"/>
          <p:cNvSpPr>
            <a:spLocks noGrp="1"/>
          </p:cNvSpPr>
          <p:nvPr>
            <p:ph idx="1"/>
          </p:nvPr>
        </p:nvSpPr>
        <p:spPr>
          <a:xfrm>
            <a:off x="685800" y="1499533"/>
            <a:ext cx="5410200" cy="4056748"/>
          </a:xfrm>
        </p:spPr>
        <p:txBody>
          <a:bodyPr>
            <a:normAutofit/>
          </a:bodyPr>
          <a:lstStyle/>
          <a:p>
            <a:pPr marL="0" indent="0">
              <a:buNone/>
            </a:pPr>
            <a:r>
              <a:rPr lang="en-US" dirty="0"/>
              <a:t>Pre-defined algorithms come included with software</a:t>
            </a:r>
          </a:p>
          <a:p>
            <a:pPr marL="0" indent="0">
              <a:buNone/>
            </a:pPr>
            <a:r>
              <a:rPr lang="en-US" dirty="0"/>
              <a:t>Use as reference or modify to own specification</a:t>
            </a:r>
          </a:p>
          <a:p>
            <a:pPr marL="0" indent="0">
              <a:buNone/>
            </a:pPr>
            <a:r>
              <a:rPr lang="en-US" dirty="0"/>
              <a:t>Drag algorithms into wire sheet and begin to configure your properties</a:t>
            </a:r>
          </a:p>
        </p:txBody>
      </p:sp>
      <p:pic>
        <p:nvPicPr>
          <p:cNvPr id="6" name="Picture 5"/>
          <p:cNvPicPr>
            <a:picLocks noChangeAspect="1"/>
          </p:cNvPicPr>
          <p:nvPr/>
        </p:nvPicPr>
        <p:blipFill>
          <a:blip r:embed="rId2"/>
          <a:stretch>
            <a:fillRect/>
          </a:stretch>
        </p:blipFill>
        <p:spPr>
          <a:xfrm>
            <a:off x="6096000" y="1499533"/>
            <a:ext cx="2867025" cy="1989220"/>
          </a:xfrm>
          <a:prstGeom prst="rect">
            <a:avLst/>
          </a:prstGeom>
        </p:spPr>
      </p:pic>
      <p:pic>
        <p:nvPicPr>
          <p:cNvPr id="7" name="Picture 6"/>
          <p:cNvPicPr>
            <a:picLocks noChangeAspect="1"/>
          </p:cNvPicPr>
          <p:nvPr/>
        </p:nvPicPr>
        <p:blipFill>
          <a:blip r:embed="rId3"/>
          <a:stretch>
            <a:fillRect/>
          </a:stretch>
        </p:blipFill>
        <p:spPr>
          <a:xfrm>
            <a:off x="6096000" y="3675409"/>
            <a:ext cx="5986462" cy="2006524"/>
          </a:xfrm>
          <a:prstGeom prst="rect">
            <a:avLst/>
          </a:prstGeom>
        </p:spPr>
      </p:pic>
      <p:pic>
        <p:nvPicPr>
          <p:cNvPr id="10" name="Picture 9"/>
          <p:cNvPicPr>
            <a:picLocks noChangeAspect="1"/>
          </p:cNvPicPr>
          <p:nvPr/>
        </p:nvPicPr>
        <p:blipFill>
          <a:blip r:embed="rId4"/>
          <a:stretch>
            <a:fillRect/>
          </a:stretch>
        </p:blipFill>
        <p:spPr>
          <a:xfrm>
            <a:off x="9320212" y="1499533"/>
            <a:ext cx="2762250" cy="2081696"/>
          </a:xfrm>
          <a:prstGeom prst="rect">
            <a:avLst/>
          </a:prstGeom>
        </p:spPr>
      </p:pic>
    </p:spTree>
    <p:extLst>
      <p:ext uri="{BB962C8B-B14F-4D97-AF65-F5344CB8AC3E}">
        <p14:creationId xmlns:p14="http://schemas.microsoft.com/office/powerpoint/2010/main" val="1432128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23" y="1072478"/>
            <a:ext cx="9897229" cy="1073823"/>
          </a:xfrm>
        </p:spPr>
        <p:txBody>
          <a:bodyPr/>
          <a:lstStyle/>
          <a:p>
            <a:r>
              <a:rPr lang="en-US" dirty="0"/>
              <a:t>Alerts</a:t>
            </a:r>
          </a:p>
        </p:txBody>
      </p:sp>
      <p:sp>
        <p:nvSpPr>
          <p:cNvPr id="3" name="Text Placeholder 2"/>
          <p:cNvSpPr>
            <a:spLocks noGrp="1"/>
          </p:cNvSpPr>
          <p:nvPr>
            <p:ph type="body" idx="1"/>
          </p:nvPr>
        </p:nvSpPr>
        <p:spPr>
          <a:xfrm>
            <a:off x="912674" y="2146301"/>
            <a:ext cx="6847143" cy="2492811"/>
          </a:xfrm>
        </p:spPr>
        <p:txBody>
          <a:bodyPr>
            <a:normAutofit/>
          </a:bodyPr>
          <a:lstStyle/>
          <a:p>
            <a:r>
              <a:rPr lang="en-US" dirty="0"/>
              <a:t>Workbench</a:t>
            </a:r>
          </a:p>
        </p:txBody>
      </p:sp>
    </p:spTree>
    <p:extLst>
      <p:ext uri="{BB962C8B-B14F-4D97-AF65-F5344CB8AC3E}">
        <p14:creationId xmlns:p14="http://schemas.microsoft.com/office/powerpoint/2010/main" val="1417894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Alerts</a:t>
            </a:r>
          </a:p>
        </p:txBody>
      </p:sp>
      <p:sp>
        <p:nvSpPr>
          <p:cNvPr id="3" name="Content Placeholder 2"/>
          <p:cNvSpPr>
            <a:spLocks noGrp="1"/>
          </p:cNvSpPr>
          <p:nvPr>
            <p:ph idx="1"/>
          </p:nvPr>
        </p:nvSpPr>
        <p:spPr>
          <a:xfrm>
            <a:off x="685800" y="1499533"/>
            <a:ext cx="5774986" cy="4056748"/>
          </a:xfrm>
        </p:spPr>
        <p:txBody>
          <a:bodyPr>
            <a:normAutofit/>
          </a:bodyPr>
          <a:lstStyle/>
          <a:p>
            <a:pPr marL="0" indent="0">
              <a:buNone/>
            </a:pPr>
            <a:r>
              <a:rPr lang="en-US" dirty="0"/>
              <a:t>Alerts run periodically based on </a:t>
            </a:r>
            <a:r>
              <a:rPr lang="en-US" dirty="0" err="1"/>
              <a:t>pollers</a:t>
            </a:r>
            <a:r>
              <a:rPr lang="en-US" dirty="0"/>
              <a:t> to collect real time and historical values</a:t>
            </a:r>
          </a:p>
          <a:p>
            <a:pPr marL="0" indent="0">
              <a:buNone/>
            </a:pPr>
            <a:r>
              <a:rPr lang="en-US" dirty="0"/>
              <a:t>Uses Boolean values to determine conditions</a:t>
            </a:r>
          </a:p>
          <a:p>
            <a:pPr marL="0" indent="0">
              <a:buNone/>
            </a:pPr>
            <a:r>
              <a:rPr lang="en-US" dirty="0"/>
              <a:t>Optional generation of Alarm Data</a:t>
            </a:r>
          </a:p>
          <a:p>
            <a:pPr marL="0" indent="0">
              <a:buNone/>
            </a:pPr>
            <a:r>
              <a:rPr lang="en-US" dirty="0"/>
              <a:t>Filters data based on algorithm output or tags.</a:t>
            </a:r>
          </a:p>
          <a:p>
            <a:pPr marL="0" indent="0">
              <a:buNone/>
            </a:pPr>
            <a:r>
              <a:rPr lang="en-US" dirty="0"/>
              <a:t>Alert Mode configures time or occurrence constraints</a:t>
            </a:r>
          </a:p>
          <a:p>
            <a:pPr marL="0" indent="0">
              <a:buNone/>
            </a:pPr>
            <a:endParaRPr lang="en-US" dirty="0"/>
          </a:p>
        </p:txBody>
      </p:sp>
      <p:pic>
        <p:nvPicPr>
          <p:cNvPr id="5" name="Picture 4"/>
          <p:cNvPicPr>
            <a:picLocks noChangeAspect="1"/>
          </p:cNvPicPr>
          <p:nvPr/>
        </p:nvPicPr>
        <p:blipFill>
          <a:blip r:embed="rId3"/>
          <a:stretch>
            <a:fillRect/>
          </a:stretch>
        </p:blipFill>
        <p:spPr>
          <a:xfrm>
            <a:off x="6896588" y="274639"/>
            <a:ext cx="4250010" cy="5524500"/>
          </a:xfrm>
          <a:prstGeom prst="rect">
            <a:avLst/>
          </a:prstGeom>
        </p:spPr>
      </p:pic>
    </p:spTree>
    <p:extLst>
      <p:ext uri="{BB962C8B-B14F-4D97-AF65-F5344CB8AC3E}">
        <p14:creationId xmlns:p14="http://schemas.microsoft.com/office/powerpoint/2010/main" val="3299431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23" y="1072478"/>
            <a:ext cx="9897229" cy="1073823"/>
          </a:xfrm>
        </p:spPr>
        <p:txBody>
          <a:bodyPr/>
          <a:lstStyle/>
          <a:p>
            <a:r>
              <a:rPr lang="en-US" dirty="0"/>
              <a:t>Control Points</a:t>
            </a:r>
          </a:p>
        </p:txBody>
      </p:sp>
      <p:sp>
        <p:nvSpPr>
          <p:cNvPr id="3" name="Text Placeholder 2"/>
          <p:cNvSpPr>
            <a:spLocks noGrp="1"/>
          </p:cNvSpPr>
          <p:nvPr>
            <p:ph type="body" idx="1"/>
          </p:nvPr>
        </p:nvSpPr>
        <p:spPr>
          <a:xfrm>
            <a:off x="912674" y="2146301"/>
            <a:ext cx="6847143" cy="2492811"/>
          </a:xfrm>
        </p:spPr>
        <p:txBody>
          <a:bodyPr>
            <a:normAutofit/>
          </a:bodyPr>
          <a:lstStyle/>
          <a:p>
            <a:r>
              <a:rPr lang="en-US" dirty="0"/>
              <a:t>Workbench</a:t>
            </a:r>
          </a:p>
        </p:txBody>
      </p:sp>
    </p:spTree>
    <p:extLst>
      <p:ext uri="{BB962C8B-B14F-4D97-AF65-F5344CB8AC3E}">
        <p14:creationId xmlns:p14="http://schemas.microsoft.com/office/powerpoint/2010/main" val="260461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674" y="1072478"/>
            <a:ext cx="9897229" cy="1073823"/>
          </a:xfrm>
        </p:spPr>
        <p:txBody>
          <a:bodyPr/>
          <a:lstStyle/>
          <a:p>
            <a:r>
              <a:rPr lang="en-US" dirty="0"/>
              <a:t>Objectives</a:t>
            </a:r>
          </a:p>
        </p:txBody>
      </p:sp>
      <p:sp>
        <p:nvSpPr>
          <p:cNvPr id="3" name="Text Placeholder 2"/>
          <p:cNvSpPr>
            <a:spLocks noGrp="1"/>
          </p:cNvSpPr>
          <p:nvPr>
            <p:ph type="body" idx="1"/>
          </p:nvPr>
        </p:nvSpPr>
        <p:spPr>
          <a:xfrm>
            <a:off x="912674" y="2146301"/>
            <a:ext cx="6847143" cy="2492811"/>
          </a:xfrm>
        </p:spPr>
        <p:txBody>
          <a:bodyPr>
            <a:normAutofit/>
          </a:bodyPr>
          <a:lstStyle/>
          <a:p>
            <a:r>
              <a:rPr lang="en-US" dirty="0"/>
              <a:t>Why you would need Analytics?</a:t>
            </a:r>
          </a:p>
          <a:p>
            <a:r>
              <a:rPr lang="en-US" dirty="0"/>
              <a:t>Define Niagara Analytics</a:t>
            </a:r>
          </a:p>
          <a:p>
            <a:r>
              <a:rPr lang="en-US" dirty="0"/>
              <a:t>How Niagara Analytics Works</a:t>
            </a:r>
          </a:p>
          <a:p>
            <a:r>
              <a:rPr lang="en-US" dirty="0"/>
              <a:t>What tools do I get with Niagara Analytics?</a:t>
            </a:r>
          </a:p>
          <a:p>
            <a:r>
              <a:rPr lang="en-US" dirty="0"/>
              <a:t>Niagara Analytics 2.1</a:t>
            </a:r>
          </a:p>
          <a:p>
            <a:endParaRPr lang="en-US" dirty="0"/>
          </a:p>
        </p:txBody>
      </p:sp>
    </p:spTree>
    <p:extLst>
      <p:ext uri="{BB962C8B-B14F-4D97-AF65-F5344CB8AC3E}">
        <p14:creationId xmlns:p14="http://schemas.microsoft.com/office/powerpoint/2010/main" val="3575431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Control Points</a:t>
            </a:r>
          </a:p>
        </p:txBody>
      </p:sp>
      <p:sp>
        <p:nvSpPr>
          <p:cNvPr id="3" name="Content Placeholder 2"/>
          <p:cNvSpPr>
            <a:spLocks noGrp="1"/>
          </p:cNvSpPr>
          <p:nvPr>
            <p:ph idx="1"/>
          </p:nvPr>
        </p:nvSpPr>
        <p:spPr>
          <a:xfrm>
            <a:off x="609600" y="1499533"/>
            <a:ext cx="4314825" cy="4056748"/>
          </a:xfrm>
        </p:spPr>
        <p:txBody>
          <a:bodyPr>
            <a:normAutofit/>
          </a:bodyPr>
          <a:lstStyle/>
          <a:p>
            <a:pPr marL="0" indent="0">
              <a:buNone/>
            </a:pPr>
            <a:r>
              <a:rPr lang="en-US" dirty="0"/>
              <a:t>You can use requests in control points to extract information from tags and algorithms</a:t>
            </a:r>
          </a:p>
          <a:p>
            <a:pPr marL="0" indent="0">
              <a:buNone/>
            </a:pPr>
            <a:endParaRPr lang="en-US" dirty="0"/>
          </a:p>
          <a:p>
            <a:pPr marL="0" indent="0">
              <a:buNone/>
            </a:pPr>
            <a:r>
              <a:rPr lang="en-US" dirty="0"/>
              <a:t>Value Request</a:t>
            </a:r>
          </a:p>
          <a:p>
            <a:pPr marL="0" indent="0">
              <a:buNone/>
            </a:pPr>
            <a:r>
              <a:rPr lang="en-US" dirty="0"/>
              <a:t>Rollup Request</a:t>
            </a:r>
          </a:p>
          <a:p>
            <a:pPr marL="0" indent="0">
              <a:buNone/>
            </a:pPr>
            <a:r>
              <a:rPr lang="en-US" dirty="0"/>
              <a:t>Trend Request</a:t>
            </a:r>
          </a:p>
          <a:p>
            <a:pPr marL="0" indent="0">
              <a:buNone/>
            </a:pPr>
            <a:r>
              <a:rPr lang="en-US" dirty="0"/>
              <a:t>Analytic Alert Request</a:t>
            </a:r>
          </a:p>
        </p:txBody>
      </p:sp>
      <p:pic>
        <p:nvPicPr>
          <p:cNvPr id="4" name="Picture 3"/>
          <p:cNvPicPr>
            <a:picLocks noChangeAspect="1"/>
          </p:cNvPicPr>
          <p:nvPr/>
        </p:nvPicPr>
        <p:blipFill>
          <a:blip r:embed="rId2"/>
          <a:stretch>
            <a:fillRect/>
          </a:stretch>
        </p:blipFill>
        <p:spPr>
          <a:xfrm>
            <a:off x="6667500" y="641381"/>
            <a:ext cx="5524500" cy="4914900"/>
          </a:xfrm>
          <a:prstGeom prst="rect">
            <a:avLst/>
          </a:prstGeom>
        </p:spPr>
      </p:pic>
      <p:pic>
        <p:nvPicPr>
          <p:cNvPr id="6" name="Picture 5"/>
          <p:cNvPicPr>
            <a:picLocks noChangeAspect="1"/>
          </p:cNvPicPr>
          <p:nvPr/>
        </p:nvPicPr>
        <p:blipFill>
          <a:blip r:embed="rId3"/>
          <a:stretch>
            <a:fillRect/>
          </a:stretch>
        </p:blipFill>
        <p:spPr>
          <a:xfrm>
            <a:off x="4752975" y="2667810"/>
            <a:ext cx="2085975" cy="1638300"/>
          </a:xfrm>
          <a:prstGeom prst="rect">
            <a:avLst/>
          </a:prstGeom>
        </p:spPr>
      </p:pic>
    </p:spTree>
    <p:extLst>
      <p:ext uri="{BB962C8B-B14F-4D97-AF65-F5344CB8AC3E}">
        <p14:creationId xmlns:p14="http://schemas.microsoft.com/office/powerpoint/2010/main" val="1452963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23" y="1072478"/>
            <a:ext cx="9897229" cy="1073823"/>
          </a:xfrm>
        </p:spPr>
        <p:txBody>
          <a:bodyPr/>
          <a:lstStyle/>
          <a:p>
            <a:r>
              <a:rPr lang="en-US" dirty="0"/>
              <a:t>Bindings</a:t>
            </a:r>
          </a:p>
        </p:txBody>
      </p:sp>
      <p:sp>
        <p:nvSpPr>
          <p:cNvPr id="3" name="Text Placeholder 2"/>
          <p:cNvSpPr>
            <a:spLocks noGrp="1"/>
          </p:cNvSpPr>
          <p:nvPr>
            <p:ph type="body" idx="1"/>
          </p:nvPr>
        </p:nvSpPr>
        <p:spPr>
          <a:xfrm>
            <a:off x="912674" y="2146301"/>
            <a:ext cx="6847143" cy="2492811"/>
          </a:xfrm>
        </p:spPr>
        <p:txBody>
          <a:bodyPr>
            <a:normAutofit/>
          </a:bodyPr>
          <a:lstStyle/>
          <a:p>
            <a:r>
              <a:rPr lang="en-US" dirty="0"/>
              <a:t>Workbench</a:t>
            </a:r>
          </a:p>
        </p:txBody>
      </p:sp>
    </p:spTree>
    <p:extLst>
      <p:ext uri="{BB962C8B-B14F-4D97-AF65-F5344CB8AC3E}">
        <p14:creationId xmlns:p14="http://schemas.microsoft.com/office/powerpoint/2010/main" val="3241636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Graphic Bindings</a:t>
            </a:r>
          </a:p>
        </p:txBody>
      </p:sp>
      <p:sp>
        <p:nvSpPr>
          <p:cNvPr id="3" name="Content Placeholder 2"/>
          <p:cNvSpPr>
            <a:spLocks noGrp="1"/>
          </p:cNvSpPr>
          <p:nvPr>
            <p:ph idx="1"/>
          </p:nvPr>
        </p:nvSpPr>
        <p:spPr>
          <a:xfrm>
            <a:off x="685800" y="1499533"/>
            <a:ext cx="5665044" cy="4056748"/>
          </a:xfrm>
        </p:spPr>
        <p:txBody>
          <a:bodyPr>
            <a:normAutofit/>
          </a:bodyPr>
          <a:lstStyle/>
          <a:p>
            <a:pPr marL="0" indent="0">
              <a:buNone/>
            </a:pPr>
            <a:r>
              <a:rPr lang="en-US" dirty="0"/>
              <a:t>Niagara Analytics Bindings</a:t>
            </a:r>
          </a:p>
          <a:p>
            <a:pPr marL="0" indent="0">
              <a:buNone/>
            </a:pPr>
            <a:r>
              <a:rPr lang="en-US" dirty="0"/>
              <a:t>Work with standard </a:t>
            </a:r>
            <a:r>
              <a:rPr lang="en-US" dirty="0" err="1"/>
              <a:t>Px</a:t>
            </a:r>
            <a:r>
              <a:rPr lang="en-US" dirty="0"/>
              <a:t> Views</a:t>
            </a:r>
          </a:p>
          <a:p>
            <a:pPr marL="0" indent="0">
              <a:buNone/>
            </a:pPr>
            <a:endParaRPr lang="en-US" dirty="0"/>
          </a:p>
          <a:p>
            <a:pPr marL="0" indent="0">
              <a:buNone/>
            </a:pPr>
            <a:r>
              <a:rPr lang="en-US" dirty="0"/>
              <a:t>Web Chart Binding</a:t>
            </a:r>
          </a:p>
          <a:p>
            <a:pPr marL="0" indent="0">
              <a:buNone/>
            </a:pPr>
            <a:r>
              <a:rPr lang="en-US" dirty="0"/>
              <a:t>Rollup Binding</a:t>
            </a:r>
          </a:p>
          <a:p>
            <a:pPr marL="0" indent="0">
              <a:buNone/>
            </a:pPr>
            <a:r>
              <a:rPr lang="en-US" dirty="0"/>
              <a:t>Table Binding</a:t>
            </a:r>
          </a:p>
          <a:p>
            <a:pPr marL="0" indent="0">
              <a:buNone/>
            </a:pPr>
            <a:r>
              <a:rPr lang="en-US" dirty="0"/>
              <a:t>Value Binding</a:t>
            </a:r>
          </a:p>
          <a:p>
            <a:pPr marL="0" indent="0">
              <a:buNone/>
            </a:pPr>
            <a:r>
              <a:rPr lang="en-US" dirty="0"/>
              <a:t>Web Rollup Binding</a:t>
            </a:r>
          </a:p>
        </p:txBody>
      </p:sp>
      <p:pic>
        <p:nvPicPr>
          <p:cNvPr id="6" name="Picture 5"/>
          <p:cNvPicPr>
            <a:picLocks noChangeAspect="1"/>
          </p:cNvPicPr>
          <p:nvPr/>
        </p:nvPicPr>
        <p:blipFill>
          <a:blip r:embed="rId3"/>
          <a:stretch>
            <a:fillRect/>
          </a:stretch>
        </p:blipFill>
        <p:spPr>
          <a:xfrm>
            <a:off x="5116436" y="1499534"/>
            <a:ext cx="7075563" cy="3634442"/>
          </a:xfrm>
          <a:prstGeom prst="rect">
            <a:avLst/>
          </a:prstGeom>
        </p:spPr>
      </p:pic>
    </p:spTree>
    <p:extLst>
      <p:ext uri="{BB962C8B-B14F-4D97-AF65-F5344CB8AC3E}">
        <p14:creationId xmlns:p14="http://schemas.microsoft.com/office/powerpoint/2010/main" val="732898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23" y="1072478"/>
            <a:ext cx="9897229" cy="1073823"/>
          </a:xfrm>
        </p:spPr>
        <p:txBody>
          <a:bodyPr/>
          <a:lstStyle/>
          <a:p>
            <a:r>
              <a:rPr lang="en-US" dirty="0"/>
              <a:t>Charts</a:t>
            </a:r>
          </a:p>
        </p:txBody>
      </p:sp>
      <p:sp>
        <p:nvSpPr>
          <p:cNvPr id="3" name="Text Placeholder 2"/>
          <p:cNvSpPr>
            <a:spLocks noGrp="1"/>
          </p:cNvSpPr>
          <p:nvPr>
            <p:ph type="body" idx="1"/>
          </p:nvPr>
        </p:nvSpPr>
        <p:spPr>
          <a:xfrm>
            <a:off x="912674" y="2146301"/>
            <a:ext cx="6847143" cy="2492811"/>
          </a:xfrm>
        </p:spPr>
        <p:txBody>
          <a:bodyPr>
            <a:normAutofit/>
          </a:bodyPr>
          <a:lstStyle/>
          <a:p>
            <a:r>
              <a:rPr lang="en-US" dirty="0"/>
              <a:t>Workbench</a:t>
            </a:r>
          </a:p>
        </p:txBody>
      </p:sp>
    </p:spTree>
    <p:extLst>
      <p:ext uri="{BB962C8B-B14F-4D97-AF65-F5344CB8AC3E}">
        <p14:creationId xmlns:p14="http://schemas.microsoft.com/office/powerpoint/2010/main" val="2885704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Aggregation Chart</a:t>
            </a:r>
          </a:p>
        </p:txBody>
      </p:sp>
      <p:sp>
        <p:nvSpPr>
          <p:cNvPr id="3" name="Content Placeholder 2"/>
          <p:cNvSpPr>
            <a:spLocks noGrp="1"/>
          </p:cNvSpPr>
          <p:nvPr>
            <p:ph idx="1"/>
          </p:nvPr>
        </p:nvSpPr>
        <p:spPr>
          <a:xfrm>
            <a:off x="609601" y="1499533"/>
            <a:ext cx="5410200" cy="4056748"/>
          </a:xfrm>
        </p:spPr>
        <p:txBody>
          <a:bodyPr>
            <a:normAutofit/>
          </a:bodyPr>
          <a:lstStyle/>
          <a:p>
            <a:pPr marL="0" indent="0">
              <a:buNone/>
            </a:pPr>
            <a:r>
              <a:rPr lang="en-US" dirty="0"/>
              <a:t>Displays aggregated data from disparate systems</a:t>
            </a:r>
          </a:p>
          <a:p>
            <a:pPr marL="0" indent="0">
              <a:buNone/>
            </a:pPr>
            <a:r>
              <a:rPr lang="en-US" dirty="0"/>
              <a:t>Data that has been combined for viewing</a:t>
            </a:r>
          </a:p>
          <a:p>
            <a:pPr marL="0" indent="0">
              <a:buNone/>
            </a:pPr>
            <a:r>
              <a:rPr lang="en-US" dirty="0"/>
              <a:t>Chart supports a single binging</a:t>
            </a:r>
          </a:p>
          <a:p>
            <a:pPr marL="0" indent="0">
              <a:buNone/>
            </a:pPr>
            <a:r>
              <a:rPr lang="en-US" dirty="0"/>
              <a:t>Used for combing a value for the root of a hierarchy</a:t>
            </a:r>
          </a:p>
        </p:txBody>
      </p:sp>
      <p:pic>
        <p:nvPicPr>
          <p:cNvPr id="5" name="Picture 4"/>
          <p:cNvPicPr>
            <a:picLocks noChangeAspect="1"/>
          </p:cNvPicPr>
          <p:nvPr/>
        </p:nvPicPr>
        <p:blipFill>
          <a:blip r:embed="rId2"/>
          <a:stretch>
            <a:fillRect/>
          </a:stretch>
        </p:blipFill>
        <p:spPr>
          <a:xfrm>
            <a:off x="6134100" y="1417639"/>
            <a:ext cx="5991225" cy="4187788"/>
          </a:xfrm>
          <a:prstGeom prst="rect">
            <a:avLst/>
          </a:prstGeom>
        </p:spPr>
      </p:pic>
    </p:spTree>
    <p:extLst>
      <p:ext uri="{BB962C8B-B14F-4D97-AF65-F5344CB8AC3E}">
        <p14:creationId xmlns:p14="http://schemas.microsoft.com/office/powerpoint/2010/main" val="4156657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Average Profile Chart</a:t>
            </a:r>
          </a:p>
        </p:txBody>
      </p:sp>
      <p:sp>
        <p:nvSpPr>
          <p:cNvPr id="3" name="Content Placeholder 2"/>
          <p:cNvSpPr>
            <a:spLocks noGrp="1"/>
          </p:cNvSpPr>
          <p:nvPr>
            <p:ph idx="1"/>
          </p:nvPr>
        </p:nvSpPr>
        <p:spPr>
          <a:xfrm>
            <a:off x="609601" y="1499533"/>
            <a:ext cx="5334000" cy="4056748"/>
          </a:xfrm>
        </p:spPr>
        <p:txBody>
          <a:bodyPr>
            <a:normAutofit/>
          </a:bodyPr>
          <a:lstStyle/>
          <a:p>
            <a:pPr marL="0" indent="0">
              <a:buNone/>
            </a:pPr>
            <a:r>
              <a:rPr lang="en-US" dirty="0"/>
              <a:t>Shows a pattern that represents the average of a data used over a specified time period</a:t>
            </a:r>
          </a:p>
          <a:p>
            <a:pPr marL="0" indent="0">
              <a:buNone/>
            </a:pPr>
            <a:r>
              <a:rPr lang="en-US" dirty="0"/>
              <a:t>Provides flexibility when identifying high values at various times within a selected period of time</a:t>
            </a:r>
          </a:p>
          <a:p>
            <a:pPr marL="0" indent="0">
              <a:buNone/>
            </a:pPr>
            <a:r>
              <a:rPr lang="en-US" dirty="0"/>
              <a:t>Supports multiple bindings</a:t>
            </a:r>
          </a:p>
          <a:p>
            <a:pPr marL="0" indent="0">
              <a:buNone/>
            </a:pPr>
            <a:r>
              <a:rPr lang="en-US" dirty="0"/>
              <a:t>Plots time of day against the average of the data values</a:t>
            </a:r>
          </a:p>
        </p:txBody>
      </p:sp>
      <p:pic>
        <p:nvPicPr>
          <p:cNvPr id="4" name="Picture 3"/>
          <p:cNvPicPr>
            <a:picLocks noChangeAspect="1"/>
          </p:cNvPicPr>
          <p:nvPr/>
        </p:nvPicPr>
        <p:blipFill>
          <a:blip r:embed="rId2"/>
          <a:stretch>
            <a:fillRect/>
          </a:stretch>
        </p:blipFill>
        <p:spPr>
          <a:xfrm>
            <a:off x="6362700" y="1417639"/>
            <a:ext cx="5603912" cy="3395008"/>
          </a:xfrm>
          <a:prstGeom prst="rect">
            <a:avLst/>
          </a:prstGeom>
        </p:spPr>
      </p:pic>
    </p:spTree>
    <p:extLst>
      <p:ext uri="{BB962C8B-B14F-4D97-AF65-F5344CB8AC3E}">
        <p14:creationId xmlns:p14="http://schemas.microsoft.com/office/powerpoint/2010/main" val="540300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Equipment Operation Chart</a:t>
            </a:r>
          </a:p>
        </p:txBody>
      </p:sp>
      <p:sp>
        <p:nvSpPr>
          <p:cNvPr id="3" name="Content Placeholder 2"/>
          <p:cNvSpPr>
            <a:spLocks noGrp="1"/>
          </p:cNvSpPr>
          <p:nvPr>
            <p:ph idx="1"/>
          </p:nvPr>
        </p:nvSpPr>
        <p:spPr>
          <a:xfrm>
            <a:off x="609601" y="1499533"/>
            <a:ext cx="5810250" cy="4056748"/>
          </a:xfrm>
        </p:spPr>
        <p:txBody>
          <a:bodyPr>
            <a:normAutofit/>
          </a:bodyPr>
          <a:lstStyle/>
          <a:p>
            <a:pPr marL="0" indent="0">
              <a:buNone/>
            </a:pPr>
            <a:r>
              <a:rPr lang="en-US" dirty="0"/>
              <a:t>Indicates when equipment is on or off</a:t>
            </a:r>
          </a:p>
          <a:p>
            <a:pPr marL="0" indent="0">
              <a:buNone/>
            </a:pPr>
            <a:r>
              <a:rPr lang="en-US" dirty="0"/>
              <a:t>Supports multiple bindings for multiple pieces of equipment</a:t>
            </a:r>
          </a:p>
          <a:p>
            <a:pPr marL="0" indent="0">
              <a:buNone/>
            </a:pPr>
            <a:r>
              <a:rPr lang="en-US" dirty="0"/>
              <a:t>Observing at what times the power to equipment went on or off, the chart can expose a trend</a:t>
            </a:r>
          </a:p>
          <a:p>
            <a:pPr marL="0" indent="0">
              <a:buNone/>
            </a:pPr>
            <a:r>
              <a:rPr lang="en-US" dirty="0"/>
              <a:t>Compare time periods with temperature spikes</a:t>
            </a:r>
          </a:p>
          <a:p>
            <a:pPr marL="0" indent="0">
              <a:buNone/>
            </a:pPr>
            <a:r>
              <a:rPr lang="en-US" dirty="0"/>
              <a:t>Useful in Dashboard</a:t>
            </a:r>
          </a:p>
        </p:txBody>
      </p:sp>
      <p:pic>
        <p:nvPicPr>
          <p:cNvPr id="4" name="Picture 3"/>
          <p:cNvPicPr>
            <a:picLocks noChangeAspect="1"/>
          </p:cNvPicPr>
          <p:nvPr/>
        </p:nvPicPr>
        <p:blipFill>
          <a:blip r:embed="rId2"/>
          <a:stretch>
            <a:fillRect/>
          </a:stretch>
        </p:blipFill>
        <p:spPr>
          <a:xfrm>
            <a:off x="6419851" y="1417639"/>
            <a:ext cx="5595828" cy="2775883"/>
          </a:xfrm>
          <a:prstGeom prst="rect">
            <a:avLst/>
          </a:prstGeom>
        </p:spPr>
      </p:pic>
    </p:spTree>
    <p:extLst>
      <p:ext uri="{BB962C8B-B14F-4D97-AF65-F5344CB8AC3E}">
        <p14:creationId xmlns:p14="http://schemas.microsoft.com/office/powerpoint/2010/main" val="3417891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Load Duration Chart</a:t>
            </a:r>
          </a:p>
        </p:txBody>
      </p:sp>
      <p:sp>
        <p:nvSpPr>
          <p:cNvPr id="3" name="Content Placeholder 2"/>
          <p:cNvSpPr>
            <a:spLocks noGrp="1"/>
          </p:cNvSpPr>
          <p:nvPr>
            <p:ph idx="1"/>
          </p:nvPr>
        </p:nvSpPr>
        <p:spPr>
          <a:xfrm>
            <a:off x="609600" y="1499533"/>
            <a:ext cx="5476875" cy="4056748"/>
          </a:xfrm>
        </p:spPr>
        <p:txBody>
          <a:bodyPr>
            <a:normAutofit/>
          </a:bodyPr>
          <a:lstStyle/>
          <a:p>
            <a:pPr marL="0" indent="0">
              <a:buNone/>
            </a:pPr>
            <a:r>
              <a:rPr lang="en-US" dirty="0"/>
              <a:t>Summarizes how long a value was above a certain level</a:t>
            </a:r>
          </a:p>
          <a:p>
            <a:pPr marL="0" indent="0">
              <a:buNone/>
            </a:pPr>
            <a:r>
              <a:rPr lang="en-US" dirty="0"/>
              <a:t>Helps to observe the duration of peak demand levels</a:t>
            </a:r>
          </a:p>
          <a:p>
            <a:pPr marL="0" indent="0">
              <a:buNone/>
            </a:pPr>
            <a:r>
              <a:rPr lang="en-US" dirty="0"/>
              <a:t>Helps identify correct demand limiting strategies</a:t>
            </a:r>
          </a:p>
        </p:txBody>
      </p:sp>
      <p:pic>
        <p:nvPicPr>
          <p:cNvPr id="4" name="Picture 3"/>
          <p:cNvPicPr>
            <a:picLocks noChangeAspect="1"/>
          </p:cNvPicPr>
          <p:nvPr/>
        </p:nvPicPr>
        <p:blipFill>
          <a:blip r:embed="rId2"/>
          <a:stretch>
            <a:fillRect/>
          </a:stretch>
        </p:blipFill>
        <p:spPr>
          <a:xfrm>
            <a:off x="6662737" y="1417639"/>
            <a:ext cx="5414963" cy="3225263"/>
          </a:xfrm>
          <a:prstGeom prst="rect">
            <a:avLst/>
          </a:prstGeom>
        </p:spPr>
      </p:pic>
    </p:spTree>
    <p:extLst>
      <p:ext uri="{BB962C8B-B14F-4D97-AF65-F5344CB8AC3E}">
        <p14:creationId xmlns:p14="http://schemas.microsoft.com/office/powerpoint/2010/main" val="1815045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Ranking Chart</a:t>
            </a:r>
          </a:p>
        </p:txBody>
      </p:sp>
      <p:sp>
        <p:nvSpPr>
          <p:cNvPr id="3" name="Content Placeholder 2"/>
          <p:cNvSpPr>
            <a:spLocks noGrp="1"/>
          </p:cNvSpPr>
          <p:nvPr>
            <p:ph idx="1"/>
          </p:nvPr>
        </p:nvSpPr>
        <p:spPr>
          <a:xfrm>
            <a:off x="609600" y="1499533"/>
            <a:ext cx="5019675" cy="4056748"/>
          </a:xfrm>
        </p:spPr>
        <p:txBody>
          <a:bodyPr>
            <a:normAutofit/>
          </a:bodyPr>
          <a:lstStyle/>
          <a:p>
            <a:pPr marL="0" indent="0">
              <a:buNone/>
            </a:pPr>
            <a:r>
              <a:rPr lang="en-US" dirty="0"/>
              <a:t>Compares values from selected nodes using vertical bars</a:t>
            </a:r>
          </a:p>
          <a:p>
            <a:pPr marL="0" indent="0">
              <a:buNone/>
            </a:pPr>
            <a:r>
              <a:rPr lang="en-US" dirty="0"/>
              <a:t>Supports multiple bindings</a:t>
            </a:r>
          </a:p>
          <a:p>
            <a:pPr marL="0" indent="0">
              <a:buNone/>
            </a:pPr>
            <a:r>
              <a:rPr lang="en-US" dirty="0"/>
              <a:t>Use to quickly identify values that or high or low</a:t>
            </a:r>
          </a:p>
          <a:p>
            <a:pPr marL="0" indent="0">
              <a:buNone/>
            </a:pPr>
            <a:r>
              <a:rPr lang="en-US" dirty="0"/>
              <a:t>Separate or aggregate components over different time values to identify root causes and effects</a:t>
            </a:r>
          </a:p>
        </p:txBody>
      </p:sp>
      <p:pic>
        <p:nvPicPr>
          <p:cNvPr id="4" name="Picture 3"/>
          <p:cNvPicPr>
            <a:picLocks noChangeAspect="1"/>
          </p:cNvPicPr>
          <p:nvPr/>
        </p:nvPicPr>
        <p:blipFill>
          <a:blip r:embed="rId2"/>
          <a:stretch>
            <a:fillRect/>
          </a:stretch>
        </p:blipFill>
        <p:spPr>
          <a:xfrm>
            <a:off x="5629275" y="1114425"/>
            <a:ext cx="6134100" cy="3733800"/>
          </a:xfrm>
          <a:prstGeom prst="rect">
            <a:avLst/>
          </a:prstGeom>
        </p:spPr>
      </p:pic>
    </p:spTree>
    <p:extLst>
      <p:ext uri="{BB962C8B-B14F-4D97-AF65-F5344CB8AC3E}">
        <p14:creationId xmlns:p14="http://schemas.microsoft.com/office/powerpoint/2010/main" val="3606839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Relative Contribution Chart</a:t>
            </a:r>
          </a:p>
        </p:txBody>
      </p:sp>
      <p:sp>
        <p:nvSpPr>
          <p:cNvPr id="3" name="Content Placeholder 2"/>
          <p:cNvSpPr>
            <a:spLocks noGrp="1"/>
          </p:cNvSpPr>
          <p:nvPr>
            <p:ph idx="1"/>
          </p:nvPr>
        </p:nvSpPr>
        <p:spPr>
          <a:xfrm>
            <a:off x="609601" y="1499533"/>
            <a:ext cx="4857750" cy="4056748"/>
          </a:xfrm>
        </p:spPr>
        <p:txBody>
          <a:bodyPr>
            <a:normAutofit/>
          </a:bodyPr>
          <a:lstStyle/>
          <a:p>
            <a:pPr marL="0" indent="0">
              <a:buNone/>
            </a:pPr>
            <a:r>
              <a:rPr lang="en-US" dirty="0"/>
              <a:t>Pie chart plots the contributions from individual pieces of equipment </a:t>
            </a:r>
            <a:r>
              <a:rPr lang="en-US" i="1" dirty="0"/>
              <a:t>(or any data model) </a:t>
            </a:r>
            <a:r>
              <a:rPr lang="en-US" dirty="0"/>
              <a:t>to the total value of a group</a:t>
            </a:r>
          </a:p>
          <a:p>
            <a:pPr marL="0" indent="0">
              <a:buNone/>
            </a:pPr>
            <a:r>
              <a:rPr lang="en-US" dirty="0"/>
              <a:t>Compare contributions of your data to total energy consumption of a campus.</a:t>
            </a:r>
          </a:p>
          <a:p>
            <a:pPr marL="0" indent="0">
              <a:buNone/>
            </a:pPr>
            <a:r>
              <a:rPr lang="en-US" dirty="0"/>
              <a:t>Equipment vs Lighting,  Location by Location, Manufacturer Brands, etc.</a:t>
            </a:r>
          </a:p>
        </p:txBody>
      </p:sp>
      <p:pic>
        <p:nvPicPr>
          <p:cNvPr id="4" name="Picture 3"/>
          <p:cNvPicPr>
            <a:picLocks noChangeAspect="1"/>
          </p:cNvPicPr>
          <p:nvPr/>
        </p:nvPicPr>
        <p:blipFill>
          <a:blip r:embed="rId2"/>
          <a:stretch>
            <a:fillRect/>
          </a:stretch>
        </p:blipFill>
        <p:spPr>
          <a:xfrm>
            <a:off x="5657850" y="1417639"/>
            <a:ext cx="6096000" cy="3629025"/>
          </a:xfrm>
          <a:prstGeom prst="rect">
            <a:avLst/>
          </a:prstGeom>
        </p:spPr>
      </p:pic>
    </p:spTree>
    <p:extLst>
      <p:ext uri="{BB962C8B-B14F-4D97-AF65-F5344CB8AC3E}">
        <p14:creationId xmlns:p14="http://schemas.microsoft.com/office/powerpoint/2010/main" val="392728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Analytics at-a-glance</a:t>
            </a:r>
          </a:p>
        </p:txBody>
      </p:sp>
      <p:sp>
        <p:nvSpPr>
          <p:cNvPr id="3" name="Content Placeholder 2"/>
          <p:cNvSpPr>
            <a:spLocks noGrp="1"/>
          </p:cNvSpPr>
          <p:nvPr>
            <p:ph idx="1"/>
          </p:nvPr>
        </p:nvSpPr>
        <p:spPr>
          <a:xfrm>
            <a:off x="609601" y="1499533"/>
            <a:ext cx="9634330" cy="1495458"/>
          </a:xfrm>
        </p:spPr>
        <p:txBody>
          <a:bodyPr>
            <a:normAutofit/>
          </a:bodyPr>
          <a:lstStyle/>
          <a:p>
            <a:pPr marL="0" indent="0">
              <a:buNone/>
            </a:pPr>
            <a:endParaRPr lang="en-US" b="1" dirty="0"/>
          </a:p>
          <a:p>
            <a:pPr marL="0" indent="0">
              <a:buNone/>
            </a:pPr>
            <a:r>
              <a:rPr lang="en-US" b="1" dirty="0"/>
              <a:t>Analytics - </a:t>
            </a:r>
            <a:r>
              <a:rPr lang="en-US" dirty="0"/>
              <a:t>a thorough study; the method of logical analysis</a:t>
            </a:r>
          </a:p>
          <a:p>
            <a:pPr marL="0" indent="0">
              <a:buNone/>
            </a:pPr>
            <a:endParaRPr lang="en-US" dirty="0"/>
          </a:p>
        </p:txBody>
      </p:sp>
      <p:sp>
        <p:nvSpPr>
          <p:cNvPr id="4" name="Content Placeholder 2"/>
          <p:cNvSpPr txBox="1">
            <a:spLocks/>
          </p:cNvSpPr>
          <p:nvPr/>
        </p:nvSpPr>
        <p:spPr>
          <a:xfrm>
            <a:off x="609600" y="2329156"/>
            <a:ext cx="9634330" cy="1495458"/>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4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1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1867"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1600"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4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endParaRPr lang="en-US" b="1" dirty="0"/>
          </a:p>
          <a:p>
            <a:pPr marL="0" indent="0">
              <a:buNone/>
            </a:pPr>
            <a:r>
              <a:rPr lang="en-US" b="1" dirty="0"/>
              <a:t>Buzzword - </a:t>
            </a:r>
            <a:r>
              <a:rPr lang="en-US" dirty="0"/>
              <a:t>An important-sounding usually technical word or phrase often of little meaning used chiefly to impress laymen</a:t>
            </a:r>
          </a:p>
          <a:p>
            <a:pPr marL="0" indent="0">
              <a:buFont typeface="Arial"/>
              <a:buNone/>
            </a:pPr>
            <a:endParaRPr lang="en-US" dirty="0"/>
          </a:p>
        </p:txBody>
      </p:sp>
    </p:spTree>
    <p:extLst>
      <p:ext uri="{BB962C8B-B14F-4D97-AF65-F5344CB8AC3E}">
        <p14:creationId xmlns:p14="http://schemas.microsoft.com/office/powerpoint/2010/main" val="129747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Spectrum Chart</a:t>
            </a:r>
          </a:p>
        </p:txBody>
      </p:sp>
      <p:sp>
        <p:nvSpPr>
          <p:cNvPr id="3" name="Content Placeholder 2"/>
          <p:cNvSpPr>
            <a:spLocks noGrp="1"/>
          </p:cNvSpPr>
          <p:nvPr>
            <p:ph idx="1"/>
          </p:nvPr>
        </p:nvSpPr>
        <p:spPr>
          <a:xfrm>
            <a:off x="609600" y="1499533"/>
            <a:ext cx="4981575" cy="4056748"/>
          </a:xfrm>
        </p:spPr>
        <p:txBody>
          <a:bodyPr>
            <a:normAutofit/>
          </a:bodyPr>
          <a:lstStyle/>
          <a:p>
            <a:pPr marL="0" indent="0">
              <a:buNone/>
            </a:pPr>
            <a:r>
              <a:rPr lang="en-US" dirty="0"/>
              <a:t>Provides insight on “reasonableness” of data collected</a:t>
            </a:r>
          </a:p>
          <a:p>
            <a:pPr marL="0" indent="0">
              <a:buNone/>
            </a:pPr>
            <a:r>
              <a:rPr lang="en-US" dirty="0"/>
              <a:t>Quick glance observes patterns that can confirm an expected condition</a:t>
            </a:r>
          </a:p>
          <a:p>
            <a:pPr marL="0" indent="0">
              <a:buNone/>
            </a:pPr>
            <a:r>
              <a:rPr lang="en-US" dirty="0"/>
              <a:t>Draws immediate attention to situation that requires analysis</a:t>
            </a:r>
          </a:p>
        </p:txBody>
      </p:sp>
      <p:pic>
        <p:nvPicPr>
          <p:cNvPr id="5" name="Picture 4"/>
          <p:cNvPicPr>
            <a:picLocks noChangeAspect="1"/>
          </p:cNvPicPr>
          <p:nvPr/>
        </p:nvPicPr>
        <p:blipFill>
          <a:blip r:embed="rId2"/>
          <a:stretch>
            <a:fillRect/>
          </a:stretch>
        </p:blipFill>
        <p:spPr>
          <a:xfrm>
            <a:off x="5772150" y="1499533"/>
            <a:ext cx="5810250" cy="3463467"/>
          </a:xfrm>
          <a:prstGeom prst="rect">
            <a:avLst/>
          </a:prstGeom>
        </p:spPr>
      </p:pic>
    </p:spTree>
    <p:extLst>
      <p:ext uri="{BB962C8B-B14F-4D97-AF65-F5344CB8AC3E}">
        <p14:creationId xmlns:p14="http://schemas.microsoft.com/office/powerpoint/2010/main" val="276526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23" y="1072478"/>
            <a:ext cx="9897229" cy="1073823"/>
          </a:xfrm>
        </p:spPr>
        <p:txBody>
          <a:bodyPr/>
          <a:lstStyle/>
          <a:p>
            <a:r>
              <a:rPr lang="en-US" dirty="0"/>
              <a:t>Reports</a:t>
            </a:r>
          </a:p>
        </p:txBody>
      </p:sp>
      <p:sp>
        <p:nvSpPr>
          <p:cNvPr id="3" name="Text Placeholder 2"/>
          <p:cNvSpPr>
            <a:spLocks noGrp="1"/>
          </p:cNvSpPr>
          <p:nvPr>
            <p:ph type="body" idx="1"/>
          </p:nvPr>
        </p:nvSpPr>
        <p:spPr>
          <a:xfrm>
            <a:off x="912674" y="2146301"/>
            <a:ext cx="6847143" cy="2492811"/>
          </a:xfrm>
        </p:spPr>
        <p:txBody>
          <a:bodyPr>
            <a:normAutofit/>
          </a:bodyPr>
          <a:lstStyle/>
          <a:p>
            <a:r>
              <a:rPr lang="en-US" dirty="0"/>
              <a:t>Web Browser</a:t>
            </a:r>
          </a:p>
        </p:txBody>
      </p:sp>
    </p:spTree>
    <p:extLst>
      <p:ext uri="{BB962C8B-B14F-4D97-AF65-F5344CB8AC3E}">
        <p14:creationId xmlns:p14="http://schemas.microsoft.com/office/powerpoint/2010/main" val="3612058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Reports</a:t>
            </a:r>
          </a:p>
        </p:txBody>
      </p:sp>
      <p:pic>
        <p:nvPicPr>
          <p:cNvPr id="5" name="Picture 4"/>
          <p:cNvPicPr>
            <a:picLocks noChangeAspect="1"/>
          </p:cNvPicPr>
          <p:nvPr/>
        </p:nvPicPr>
        <p:blipFill>
          <a:blip r:embed="rId2"/>
          <a:stretch>
            <a:fillRect/>
          </a:stretch>
        </p:blipFill>
        <p:spPr>
          <a:xfrm>
            <a:off x="223837" y="1417639"/>
            <a:ext cx="11744325" cy="4040394"/>
          </a:xfrm>
          <a:prstGeom prst="rect">
            <a:avLst/>
          </a:prstGeom>
        </p:spPr>
      </p:pic>
    </p:spTree>
    <p:extLst>
      <p:ext uri="{BB962C8B-B14F-4D97-AF65-F5344CB8AC3E}">
        <p14:creationId xmlns:p14="http://schemas.microsoft.com/office/powerpoint/2010/main" val="2275252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Reports</a:t>
            </a:r>
          </a:p>
        </p:txBody>
      </p:sp>
      <p:pic>
        <p:nvPicPr>
          <p:cNvPr id="3" name="Picture 2"/>
          <p:cNvPicPr>
            <a:picLocks noChangeAspect="1"/>
          </p:cNvPicPr>
          <p:nvPr/>
        </p:nvPicPr>
        <p:blipFill>
          <a:blip r:embed="rId2"/>
          <a:stretch>
            <a:fillRect/>
          </a:stretch>
        </p:blipFill>
        <p:spPr>
          <a:xfrm>
            <a:off x="9086850" y="628650"/>
            <a:ext cx="2495550" cy="4953000"/>
          </a:xfrm>
          <a:prstGeom prst="rect">
            <a:avLst/>
          </a:prstGeom>
        </p:spPr>
      </p:pic>
      <p:sp>
        <p:nvSpPr>
          <p:cNvPr id="7" name="Content Placeholder 2"/>
          <p:cNvSpPr>
            <a:spLocks noGrp="1"/>
          </p:cNvSpPr>
          <p:nvPr>
            <p:ph idx="1"/>
          </p:nvPr>
        </p:nvSpPr>
        <p:spPr>
          <a:xfrm>
            <a:off x="609600" y="1499533"/>
            <a:ext cx="7905750" cy="4056748"/>
          </a:xfrm>
        </p:spPr>
        <p:txBody>
          <a:bodyPr>
            <a:normAutofit/>
          </a:bodyPr>
          <a:lstStyle/>
          <a:p>
            <a:pPr marL="0" indent="0">
              <a:buNone/>
            </a:pPr>
            <a:r>
              <a:rPr lang="en-US" dirty="0"/>
              <a:t>A document that contains information organized as a narrative, graphic, or table</a:t>
            </a:r>
          </a:p>
          <a:p>
            <a:pPr marL="0" indent="0">
              <a:buNone/>
            </a:pPr>
            <a:r>
              <a:rPr lang="en-US" dirty="0"/>
              <a:t>Can be prepared on an ad hoc, periodic, recurring, regular, or as required basis</a:t>
            </a:r>
          </a:p>
          <a:p>
            <a:pPr marL="0" indent="0">
              <a:buNone/>
            </a:pPr>
            <a:r>
              <a:rPr lang="en-US" dirty="0"/>
              <a:t>Reports identify trends</a:t>
            </a:r>
          </a:p>
        </p:txBody>
      </p:sp>
    </p:spTree>
    <p:extLst>
      <p:ext uri="{BB962C8B-B14F-4D97-AF65-F5344CB8AC3E}">
        <p14:creationId xmlns:p14="http://schemas.microsoft.com/office/powerpoint/2010/main" val="921108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 Editor</a:t>
            </a:r>
          </a:p>
        </p:txBody>
      </p:sp>
      <p:sp>
        <p:nvSpPr>
          <p:cNvPr id="3" name="Content Placeholder 2"/>
          <p:cNvSpPr>
            <a:spLocks noGrp="1"/>
          </p:cNvSpPr>
          <p:nvPr>
            <p:ph idx="1"/>
          </p:nvPr>
        </p:nvSpPr>
        <p:spPr>
          <a:xfrm>
            <a:off x="609600" y="1499533"/>
            <a:ext cx="4467225" cy="4056748"/>
          </a:xfrm>
        </p:spPr>
        <p:txBody>
          <a:bodyPr>
            <a:normAutofit/>
          </a:bodyPr>
          <a:lstStyle/>
          <a:p>
            <a:pPr marL="0" indent="0">
              <a:buNone/>
            </a:pPr>
            <a:r>
              <a:rPr lang="en-US" dirty="0"/>
              <a:t>All reports share the same report editor</a:t>
            </a:r>
          </a:p>
          <a:p>
            <a:pPr marL="0" indent="0">
              <a:buNone/>
            </a:pPr>
            <a:endParaRPr lang="en-US" dirty="0"/>
          </a:p>
          <a:p>
            <a:r>
              <a:rPr lang="en-US" dirty="0"/>
              <a:t>Node Pane</a:t>
            </a:r>
          </a:p>
          <a:p>
            <a:r>
              <a:rPr lang="en-US" dirty="0"/>
              <a:t>Chart Area</a:t>
            </a:r>
          </a:p>
          <a:p>
            <a:r>
              <a:rPr lang="en-US" dirty="0"/>
              <a:t>Table Area</a:t>
            </a:r>
          </a:p>
          <a:p>
            <a:r>
              <a:rPr lang="en-US" dirty="0"/>
              <a:t>Settings</a:t>
            </a:r>
          </a:p>
        </p:txBody>
      </p:sp>
      <p:pic>
        <p:nvPicPr>
          <p:cNvPr id="4" name="Picture 3"/>
          <p:cNvPicPr>
            <a:picLocks noChangeAspect="1"/>
          </p:cNvPicPr>
          <p:nvPr/>
        </p:nvPicPr>
        <p:blipFill>
          <a:blip r:embed="rId3"/>
          <a:stretch>
            <a:fillRect/>
          </a:stretch>
        </p:blipFill>
        <p:spPr>
          <a:xfrm>
            <a:off x="5150866" y="1417639"/>
            <a:ext cx="6707760" cy="4063758"/>
          </a:xfrm>
          <a:prstGeom prst="rect">
            <a:avLst/>
          </a:prstGeom>
        </p:spPr>
      </p:pic>
    </p:spTree>
    <p:extLst>
      <p:ext uri="{BB962C8B-B14F-4D97-AF65-F5344CB8AC3E}">
        <p14:creationId xmlns:p14="http://schemas.microsoft.com/office/powerpoint/2010/main" val="300684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Equipment Operation Report</a:t>
            </a:r>
          </a:p>
        </p:txBody>
      </p:sp>
      <p:sp>
        <p:nvSpPr>
          <p:cNvPr id="3" name="Content Placeholder 2"/>
          <p:cNvSpPr>
            <a:spLocks noGrp="1"/>
          </p:cNvSpPr>
          <p:nvPr>
            <p:ph idx="1"/>
          </p:nvPr>
        </p:nvSpPr>
        <p:spPr>
          <a:xfrm>
            <a:off x="609601" y="1499533"/>
            <a:ext cx="2882848" cy="4056748"/>
          </a:xfrm>
        </p:spPr>
        <p:txBody>
          <a:bodyPr>
            <a:normAutofit/>
          </a:bodyPr>
          <a:lstStyle/>
          <a:p>
            <a:pPr marL="0" indent="0">
              <a:buNone/>
            </a:pPr>
            <a:endParaRPr lang="en-US" dirty="0"/>
          </a:p>
        </p:txBody>
      </p:sp>
      <p:pic>
        <p:nvPicPr>
          <p:cNvPr id="6" name="Picture 5"/>
          <p:cNvPicPr>
            <a:picLocks noChangeAspect="1"/>
          </p:cNvPicPr>
          <p:nvPr/>
        </p:nvPicPr>
        <p:blipFill>
          <a:blip r:embed="rId2"/>
          <a:stretch>
            <a:fillRect/>
          </a:stretch>
        </p:blipFill>
        <p:spPr>
          <a:xfrm>
            <a:off x="2051024" y="1318342"/>
            <a:ext cx="8089952" cy="4419129"/>
          </a:xfrm>
          <a:prstGeom prst="rect">
            <a:avLst/>
          </a:prstGeom>
        </p:spPr>
      </p:pic>
    </p:spTree>
    <p:extLst>
      <p:ext uri="{BB962C8B-B14F-4D97-AF65-F5344CB8AC3E}">
        <p14:creationId xmlns:p14="http://schemas.microsoft.com/office/powerpoint/2010/main" val="2739967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Ranking Report</a:t>
            </a:r>
          </a:p>
        </p:txBody>
      </p:sp>
      <p:sp>
        <p:nvSpPr>
          <p:cNvPr id="3" name="Content Placeholder 2"/>
          <p:cNvSpPr>
            <a:spLocks noGrp="1"/>
          </p:cNvSpPr>
          <p:nvPr>
            <p:ph idx="1"/>
          </p:nvPr>
        </p:nvSpPr>
        <p:spPr>
          <a:xfrm>
            <a:off x="609600" y="1499533"/>
            <a:ext cx="10228975" cy="4056748"/>
          </a:xfrm>
        </p:spPr>
        <p:txBody>
          <a:bodyPr>
            <a:normAutofit/>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2109198" y="1270019"/>
            <a:ext cx="7973603" cy="4515776"/>
          </a:xfrm>
          <a:prstGeom prst="rect">
            <a:avLst/>
          </a:prstGeom>
        </p:spPr>
      </p:pic>
    </p:spTree>
    <p:extLst>
      <p:ext uri="{BB962C8B-B14F-4D97-AF65-F5344CB8AC3E}">
        <p14:creationId xmlns:p14="http://schemas.microsoft.com/office/powerpoint/2010/main" val="3914850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Relative Contribution Report</a:t>
            </a:r>
          </a:p>
        </p:txBody>
      </p:sp>
      <p:sp>
        <p:nvSpPr>
          <p:cNvPr id="3" name="Content Placeholder 2"/>
          <p:cNvSpPr>
            <a:spLocks noGrp="1"/>
          </p:cNvSpPr>
          <p:nvPr>
            <p:ph idx="1"/>
          </p:nvPr>
        </p:nvSpPr>
        <p:spPr>
          <a:xfrm>
            <a:off x="609600" y="1499533"/>
            <a:ext cx="10228975" cy="4056748"/>
          </a:xfrm>
        </p:spPr>
        <p:txBody>
          <a:bodyPr>
            <a:normAutofit/>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2035969" y="1304014"/>
            <a:ext cx="8120062" cy="4447786"/>
          </a:xfrm>
          <a:prstGeom prst="rect">
            <a:avLst/>
          </a:prstGeom>
        </p:spPr>
      </p:pic>
    </p:spTree>
    <p:extLst>
      <p:ext uri="{BB962C8B-B14F-4D97-AF65-F5344CB8AC3E}">
        <p14:creationId xmlns:p14="http://schemas.microsoft.com/office/powerpoint/2010/main" val="1955886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Aggregation Analysis Report</a:t>
            </a:r>
          </a:p>
        </p:txBody>
      </p:sp>
      <p:pic>
        <p:nvPicPr>
          <p:cNvPr id="5" name="Content Placeholder 4"/>
          <p:cNvPicPr>
            <a:picLocks noGrp="1" noChangeAspect="1"/>
          </p:cNvPicPr>
          <p:nvPr>
            <p:ph idx="1"/>
          </p:nvPr>
        </p:nvPicPr>
        <p:blipFill>
          <a:blip r:embed="rId2"/>
          <a:stretch>
            <a:fillRect/>
          </a:stretch>
        </p:blipFill>
        <p:spPr>
          <a:xfrm>
            <a:off x="2470020" y="1341439"/>
            <a:ext cx="7251959" cy="4506401"/>
          </a:xfrm>
          <a:prstGeom prst="rect">
            <a:avLst/>
          </a:prstGeom>
        </p:spPr>
      </p:pic>
    </p:spTree>
    <p:extLst>
      <p:ext uri="{BB962C8B-B14F-4D97-AF65-F5344CB8AC3E}">
        <p14:creationId xmlns:p14="http://schemas.microsoft.com/office/powerpoint/2010/main" val="3683674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Load Duration Report</a:t>
            </a:r>
          </a:p>
        </p:txBody>
      </p:sp>
      <p:pic>
        <p:nvPicPr>
          <p:cNvPr id="5" name="Content Placeholder 4"/>
          <p:cNvPicPr>
            <a:picLocks noGrp="1" noChangeAspect="1"/>
          </p:cNvPicPr>
          <p:nvPr>
            <p:ph idx="1"/>
          </p:nvPr>
        </p:nvPicPr>
        <p:blipFill>
          <a:blip r:embed="rId2"/>
          <a:stretch>
            <a:fillRect/>
          </a:stretch>
        </p:blipFill>
        <p:spPr>
          <a:xfrm>
            <a:off x="1685267" y="1417639"/>
            <a:ext cx="8821466" cy="4487861"/>
          </a:xfrm>
          <a:prstGeom prst="rect">
            <a:avLst/>
          </a:prstGeom>
        </p:spPr>
      </p:pic>
    </p:spTree>
    <p:extLst>
      <p:ext uri="{BB962C8B-B14F-4D97-AF65-F5344CB8AC3E}">
        <p14:creationId xmlns:p14="http://schemas.microsoft.com/office/powerpoint/2010/main" val="126585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you need Analytics</a:t>
            </a:r>
          </a:p>
        </p:txBody>
      </p:sp>
      <p:sp>
        <p:nvSpPr>
          <p:cNvPr id="3" name="Content Placeholder 2"/>
          <p:cNvSpPr>
            <a:spLocks noGrp="1"/>
          </p:cNvSpPr>
          <p:nvPr>
            <p:ph idx="1"/>
          </p:nvPr>
        </p:nvSpPr>
        <p:spPr>
          <a:xfrm>
            <a:off x="609601" y="1600201"/>
            <a:ext cx="5530911" cy="4056748"/>
          </a:xfrm>
        </p:spPr>
        <p:txBody>
          <a:bodyPr>
            <a:noAutofit/>
          </a:bodyPr>
          <a:lstStyle/>
          <a:p>
            <a:r>
              <a:rPr lang="en-US" dirty="0"/>
              <a:t>Machine Intelligence and Learning to filter and sort your data</a:t>
            </a:r>
          </a:p>
          <a:p>
            <a:r>
              <a:rPr lang="en-US" dirty="0"/>
              <a:t>Expense Allocation – Help reduce Operations Expense and Increase Efficiency on Capital Expense</a:t>
            </a:r>
          </a:p>
          <a:p>
            <a:r>
              <a:rPr lang="en-US" dirty="0"/>
              <a:t>Ongoing Automated Fault Detection and Diagnostics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298" y="1417639"/>
            <a:ext cx="4124452" cy="4124452"/>
          </a:xfrm>
          <a:prstGeom prst="rect">
            <a:avLst/>
          </a:prstGeom>
        </p:spPr>
      </p:pic>
    </p:spTree>
    <p:extLst>
      <p:ext uri="{BB962C8B-B14F-4D97-AF65-F5344CB8AC3E}">
        <p14:creationId xmlns:p14="http://schemas.microsoft.com/office/powerpoint/2010/main" val="2053079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Spectrum Summary Report</a:t>
            </a:r>
          </a:p>
        </p:txBody>
      </p:sp>
      <p:sp>
        <p:nvSpPr>
          <p:cNvPr id="3" name="Content Placeholder 2"/>
          <p:cNvSpPr>
            <a:spLocks noGrp="1"/>
          </p:cNvSpPr>
          <p:nvPr>
            <p:ph idx="1"/>
          </p:nvPr>
        </p:nvSpPr>
        <p:spPr>
          <a:xfrm>
            <a:off x="609600" y="1499533"/>
            <a:ext cx="10228975" cy="4056748"/>
          </a:xfrm>
        </p:spPr>
        <p:txBody>
          <a:bodyPr>
            <a:normAutofit/>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2088470" y="1307246"/>
            <a:ext cx="7271233" cy="4441321"/>
          </a:xfrm>
          <a:prstGeom prst="rect">
            <a:avLst/>
          </a:prstGeom>
        </p:spPr>
      </p:pic>
    </p:spTree>
    <p:extLst>
      <p:ext uri="{BB962C8B-B14F-4D97-AF65-F5344CB8AC3E}">
        <p14:creationId xmlns:p14="http://schemas.microsoft.com/office/powerpoint/2010/main" val="1599306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23" y="1072478"/>
            <a:ext cx="9897229" cy="1073823"/>
          </a:xfrm>
        </p:spPr>
        <p:txBody>
          <a:bodyPr/>
          <a:lstStyle/>
          <a:p>
            <a:r>
              <a:rPr lang="en-US" dirty="0"/>
              <a:t>Summary</a:t>
            </a:r>
          </a:p>
        </p:txBody>
      </p:sp>
      <p:sp>
        <p:nvSpPr>
          <p:cNvPr id="3" name="Text Placeholder 2"/>
          <p:cNvSpPr>
            <a:spLocks noGrp="1"/>
          </p:cNvSpPr>
          <p:nvPr>
            <p:ph type="body" idx="1"/>
          </p:nvPr>
        </p:nvSpPr>
        <p:spPr>
          <a:xfrm>
            <a:off x="912674" y="2146301"/>
            <a:ext cx="6847143" cy="2492811"/>
          </a:xfrm>
        </p:spPr>
        <p:txBody>
          <a:bodyPr>
            <a:normAutofit/>
          </a:bodyPr>
          <a:lstStyle/>
          <a:p>
            <a:endParaRPr lang="en-US" dirty="0"/>
          </a:p>
        </p:txBody>
      </p:sp>
    </p:spTree>
    <p:extLst>
      <p:ext uri="{BB962C8B-B14F-4D97-AF65-F5344CB8AC3E}">
        <p14:creationId xmlns:p14="http://schemas.microsoft.com/office/powerpoint/2010/main" val="26741038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a:xfrm>
            <a:off x="609600" y="1499533"/>
            <a:ext cx="10228975" cy="4056748"/>
          </a:xfrm>
        </p:spPr>
        <p:txBody>
          <a:bodyPr>
            <a:normAutofit/>
          </a:bodyPr>
          <a:lstStyle/>
          <a:p>
            <a:pPr marL="0" indent="0">
              <a:buNone/>
            </a:pPr>
            <a:r>
              <a:rPr lang="en-US" b="1" dirty="0">
                <a:solidFill>
                  <a:schemeClr val="accent1"/>
                </a:solidFill>
              </a:rPr>
              <a:t>Tag</a:t>
            </a:r>
            <a:r>
              <a:rPr lang="en-US" dirty="0"/>
              <a:t> – A piece of semantic information associated with and entity, for the purposes of filtering or grouping, “metadata”</a:t>
            </a:r>
          </a:p>
          <a:p>
            <a:pPr marL="0" indent="0">
              <a:buNone/>
            </a:pPr>
            <a:r>
              <a:rPr lang="en-US" b="1" dirty="0">
                <a:solidFill>
                  <a:schemeClr val="accent1"/>
                </a:solidFill>
              </a:rPr>
              <a:t>Data Definition </a:t>
            </a:r>
            <a:r>
              <a:rPr lang="en-US" dirty="0"/>
              <a:t>– Defines the type of information a request is looking for, related to tags</a:t>
            </a:r>
          </a:p>
          <a:p>
            <a:pPr marL="0" indent="0">
              <a:buNone/>
            </a:pPr>
            <a:r>
              <a:rPr lang="en-US" b="1" dirty="0">
                <a:solidFill>
                  <a:schemeClr val="accent1"/>
                </a:solidFill>
              </a:rPr>
              <a:t>Data Model </a:t>
            </a:r>
            <a:r>
              <a:rPr lang="en-US" dirty="0"/>
              <a:t>– A hierarchical structure that organizes points based on usage or reporting</a:t>
            </a:r>
          </a:p>
          <a:p>
            <a:pPr marL="0" indent="0">
              <a:buNone/>
            </a:pPr>
            <a:r>
              <a:rPr lang="en-US" b="1" dirty="0">
                <a:solidFill>
                  <a:schemeClr val="accent1"/>
                </a:solidFill>
              </a:rPr>
              <a:t>Trend</a:t>
            </a:r>
            <a:r>
              <a:rPr lang="en-US" dirty="0">
                <a:solidFill>
                  <a:schemeClr val="accent1"/>
                </a:solidFill>
              </a:rPr>
              <a:t> </a:t>
            </a:r>
            <a:r>
              <a:rPr lang="en-US" dirty="0"/>
              <a:t>– The result of analyzing historical data collected by the system.  </a:t>
            </a:r>
          </a:p>
          <a:p>
            <a:pPr marL="0" indent="0">
              <a:buNone/>
            </a:pPr>
            <a:r>
              <a:rPr lang="en-US" b="1" dirty="0">
                <a:solidFill>
                  <a:schemeClr val="accent1"/>
                </a:solidFill>
              </a:rPr>
              <a:t>Bindings</a:t>
            </a:r>
            <a:r>
              <a:rPr lang="en-US" dirty="0"/>
              <a:t> – display individual values, rollup values from single source, and aggregate values from disparate sources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26184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a:xfrm>
            <a:off x="609600" y="1499533"/>
            <a:ext cx="10228975" cy="4056748"/>
          </a:xfrm>
        </p:spPr>
        <p:txBody>
          <a:bodyPr>
            <a:normAutofit/>
          </a:bodyPr>
          <a:lstStyle/>
          <a:p>
            <a:pPr marL="0" indent="0">
              <a:buNone/>
            </a:pPr>
            <a:r>
              <a:rPr lang="en-US" b="1" dirty="0">
                <a:solidFill>
                  <a:schemeClr val="accent1"/>
                </a:solidFill>
              </a:rPr>
              <a:t>Request</a:t>
            </a:r>
            <a:r>
              <a:rPr lang="en-US" dirty="0"/>
              <a:t> – query for input data that seeks either a point’s current or most recent historical value</a:t>
            </a:r>
          </a:p>
          <a:p>
            <a:pPr marL="0" indent="0">
              <a:buNone/>
            </a:pPr>
            <a:r>
              <a:rPr lang="en-US" b="1" dirty="0">
                <a:solidFill>
                  <a:schemeClr val="accent1"/>
                </a:solidFill>
              </a:rPr>
              <a:t>Aggregation</a:t>
            </a:r>
            <a:r>
              <a:rPr lang="en-US" dirty="0"/>
              <a:t> – The process of combining multiple pieces of the same type of data into a single value.  </a:t>
            </a:r>
          </a:p>
          <a:p>
            <a:pPr marL="0" indent="0">
              <a:buNone/>
            </a:pPr>
            <a:r>
              <a:rPr lang="en-US" b="1" dirty="0">
                <a:solidFill>
                  <a:schemeClr val="accent1"/>
                </a:solidFill>
              </a:rPr>
              <a:t>Rollup</a:t>
            </a:r>
            <a:r>
              <a:rPr lang="en-US" dirty="0"/>
              <a:t> – The process of combining historical data for a single data source into one value</a:t>
            </a:r>
          </a:p>
          <a:p>
            <a:pPr marL="0" indent="0">
              <a:buNone/>
            </a:pPr>
            <a:r>
              <a:rPr lang="en-US" b="1" dirty="0">
                <a:solidFill>
                  <a:schemeClr val="accent1"/>
                </a:solidFill>
              </a:rPr>
              <a:t>Analytics</a:t>
            </a:r>
            <a:r>
              <a:rPr lang="en-US" dirty="0">
                <a:solidFill>
                  <a:schemeClr val="accent1"/>
                </a:solidFill>
              </a:rPr>
              <a:t> </a:t>
            </a:r>
            <a:r>
              <a:rPr lang="en-US" dirty="0"/>
              <a:t>– the discovery and presentation of meaning full patterns in data</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74701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a:xfrm>
            <a:off x="609599" y="1499533"/>
            <a:ext cx="10689771" cy="4056748"/>
          </a:xfrm>
        </p:spPr>
        <p:txBody>
          <a:bodyPr>
            <a:normAutofit/>
          </a:bodyPr>
          <a:lstStyle/>
          <a:p>
            <a:r>
              <a:rPr lang="en-US" sz="2800" dirty="0"/>
              <a:t>Niagara Analytics is a </a:t>
            </a:r>
            <a:r>
              <a:rPr lang="en-US" sz="2800" dirty="0">
                <a:solidFill>
                  <a:schemeClr val="accent1"/>
                </a:solidFill>
              </a:rPr>
              <a:t>logical extension</a:t>
            </a:r>
            <a:r>
              <a:rPr lang="en-US" sz="2800" dirty="0"/>
              <a:t> of the Niagara Core Framework</a:t>
            </a:r>
          </a:p>
          <a:p>
            <a:r>
              <a:rPr lang="en-US" sz="2800" dirty="0"/>
              <a:t>It is an application that </a:t>
            </a:r>
            <a:r>
              <a:rPr lang="en-US" sz="2800" dirty="0">
                <a:solidFill>
                  <a:schemeClr val="accent1"/>
                </a:solidFill>
              </a:rPr>
              <a:t>utilizes tagging and hierarchies </a:t>
            </a:r>
            <a:r>
              <a:rPr lang="en-US" sz="2800" dirty="0"/>
              <a:t>to help end users make informed decisions about their data</a:t>
            </a:r>
          </a:p>
          <a:p>
            <a:r>
              <a:rPr lang="en-US" sz="2800" dirty="0"/>
              <a:t>It allows system integrators to </a:t>
            </a:r>
            <a:r>
              <a:rPr lang="en-US" sz="2800" dirty="0">
                <a:solidFill>
                  <a:schemeClr val="accent1"/>
                </a:solidFill>
              </a:rPr>
              <a:t>reduce engineering time</a:t>
            </a:r>
          </a:p>
          <a:p>
            <a:r>
              <a:rPr lang="en-US" sz="2800" dirty="0"/>
              <a:t>Enhances displays with customizable dashboards based on </a:t>
            </a:r>
            <a:r>
              <a:rPr lang="en-US" sz="2800" dirty="0">
                <a:solidFill>
                  <a:schemeClr val="accent1"/>
                </a:solidFill>
              </a:rPr>
              <a:t>algorithms calculations </a:t>
            </a:r>
            <a:r>
              <a:rPr lang="en-US" sz="2800" dirty="0"/>
              <a:t>and combining real time and trend data.</a:t>
            </a:r>
          </a:p>
          <a:p>
            <a:r>
              <a:rPr lang="en-US" sz="2800" dirty="0"/>
              <a:t>Adding Alarms to Alerts allow you to </a:t>
            </a:r>
            <a:r>
              <a:rPr lang="en-US" sz="2800" dirty="0">
                <a:solidFill>
                  <a:schemeClr val="accent1"/>
                </a:solidFill>
              </a:rPr>
              <a:t>reduce nuisance alarms</a:t>
            </a:r>
          </a:p>
          <a:p>
            <a:pPr marL="0" indent="0">
              <a:buNone/>
            </a:pPr>
            <a:endParaRPr lang="en-US" dirty="0"/>
          </a:p>
        </p:txBody>
      </p:sp>
    </p:spTree>
    <p:extLst>
      <p:ext uri="{BB962C8B-B14F-4D97-AF65-F5344CB8AC3E}">
        <p14:creationId xmlns:p14="http://schemas.microsoft.com/office/powerpoint/2010/main" val="22080437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Niagara Analytics</a:t>
            </a:r>
          </a:p>
        </p:txBody>
      </p:sp>
      <p:sp>
        <p:nvSpPr>
          <p:cNvPr id="3" name="Subtitle 2"/>
          <p:cNvSpPr>
            <a:spLocks noGrp="1"/>
          </p:cNvSpPr>
          <p:nvPr>
            <p:ph type="subTitle" idx="1"/>
          </p:nvPr>
        </p:nvSpPr>
        <p:spPr/>
        <p:txBody>
          <a:bodyPr/>
          <a:lstStyle/>
          <a:p>
            <a:r>
              <a:rPr lang="en-US" dirty="0"/>
              <a:t>Kyle Sardinia</a:t>
            </a:r>
          </a:p>
          <a:p>
            <a:endParaRPr lang="en-US" dirty="0"/>
          </a:p>
        </p:txBody>
      </p:sp>
    </p:spTree>
    <p:extLst>
      <p:ext uri="{BB962C8B-B14F-4D97-AF65-F5344CB8AC3E}">
        <p14:creationId xmlns:p14="http://schemas.microsoft.com/office/powerpoint/2010/main" val="6811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you need Analytics</a:t>
            </a:r>
          </a:p>
        </p:txBody>
      </p:sp>
      <p:sp>
        <p:nvSpPr>
          <p:cNvPr id="3" name="Content Placeholder 2"/>
          <p:cNvSpPr>
            <a:spLocks noGrp="1"/>
          </p:cNvSpPr>
          <p:nvPr>
            <p:ph idx="1"/>
          </p:nvPr>
        </p:nvSpPr>
        <p:spPr>
          <a:xfrm>
            <a:off x="609601" y="1600201"/>
            <a:ext cx="5530911" cy="4056748"/>
          </a:xfrm>
        </p:spPr>
        <p:txBody>
          <a:bodyPr>
            <a:normAutofit/>
          </a:bodyPr>
          <a:lstStyle/>
          <a:p>
            <a:r>
              <a:rPr lang="en-US" dirty="0"/>
              <a:t>Keep Continuous Commissioning of your systems – track patterns and behavior</a:t>
            </a:r>
          </a:p>
          <a:p>
            <a:r>
              <a:rPr lang="en-US" dirty="0"/>
              <a:t>Resource Optimization – Reduce nuisance alarms and allocate key recourses efficiently</a:t>
            </a:r>
          </a:p>
          <a:p>
            <a:r>
              <a:rPr lang="en-US" dirty="0"/>
              <a:t>Help System Integrators to take advantage of their experience and system knowledge - package and apply it for customers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967" y="1208015"/>
            <a:ext cx="4373433" cy="4373433"/>
          </a:xfrm>
          <a:prstGeom prst="rect">
            <a:avLst/>
          </a:prstGeom>
        </p:spPr>
      </p:pic>
    </p:spTree>
    <p:extLst>
      <p:ext uri="{BB962C8B-B14F-4D97-AF65-F5344CB8AC3E}">
        <p14:creationId xmlns:p14="http://schemas.microsoft.com/office/powerpoint/2010/main" val="349141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Niagara Analytics at-a-glance</a:t>
            </a:r>
          </a:p>
        </p:txBody>
      </p:sp>
      <p:sp>
        <p:nvSpPr>
          <p:cNvPr id="3" name="Content Placeholder 2"/>
          <p:cNvSpPr>
            <a:spLocks noGrp="1"/>
          </p:cNvSpPr>
          <p:nvPr>
            <p:ph idx="1"/>
          </p:nvPr>
        </p:nvSpPr>
        <p:spPr>
          <a:xfrm>
            <a:off x="609599" y="1600201"/>
            <a:ext cx="7083973" cy="4056748"/>
          </a:xfrm>
        </p:spPr>
        <p:txBody>
          <a:bodyPr>
            <a:normAutofit fontScale="92500" lnSpcReduction="10000"/>
          </a:bodyPr>
          <a:lstStyle/>
          <a:p>
            <a:pPr marL="404813" lvl="1" indent="-234950">
              <a:spcBef>
                <a:spcPts val="0"/>
              </a:spcBef>
              <a:spcAft>
                <a:spcPts val="600"/>
              </a:spcAft>
              <a:buFont typeface="Arial" pitchFamily="34" charset="0"/>
              <a:buChar char="•"/>
              <a:defRPr/>
            </a:pPr>
            <a:r>
              <a:rPr lang="en-US" sz="2800" dirty="0">
                <a:solidFill>
                  <a:schemeClr val="accent1"/>
                </a:solidFill>
              </a:rPr>
              <a:t>Logical Data Analytics extension integrated </a:t>
            </a:r>
            <a:r>
              <a:rPr lang="en-US" sz="2800" dirty="0"/>
              <a:t>with the Niagara 4 Framework </a:t>
            </a:r>
            <a:r>
              <a:rPr lang="en-US" sz="2800" baseline="30000" dirty="0"/>
              <a:t>® </a:t>
            </a:r>
          </a:p>
          <a:p>
            <a:pPr marL="404813" lvl="1" indent="-234950">
              <a:spcBef>
                <a:spcPts val="0"/>
              </a:spcBef>
              <a:spcAft>
                <a:spcPts val="600"/>
              </a:spcAft>
              <a:buFont typeface="Arial" pitchFamily="34" charset="0"/>
              <a:buChar char="•"/>
              <a:defRPr/>
            </a:pPr>
            <a:r>
              <a:rPr lang="en-US" sz="2800" dirty="0">
                <a:solidFill>
                  <a:schemeClr val="accent1"/>
                </a:solidFill>
              </a:rPr>
              <a:t>Tested &amp; Supported </a:t>
            </a:r>
            <a:r>
              <a:rPr lang="en-US" sz="2800" dirty="0"/>
              <a:t>on Niagara 4 Supervisors and JACE 8000 (Niagara 4 version 4.2) </a:t>
            </a:r>
          </a:p>
          <a:p>
            <a:pPr marL="404813" lvl="1" indent="-234950">
              <a:spcBef>
                <a:spcPts val="0"/>
              </a:spcBef>
              <a:spcAft>
                <a:spcPts val="600"/>
              </a:spcAft>
              <a:buFont typeface="Arial" pitchFamily="34" charset="0"/>
              <a:buChar char="•"/>
              <a:defRPr/>
            </a:pPr>
            <a:r>
              <a:rPr lang="en-US" sz="2800" dirty="0">
                <a:solidFill>
                  <a:schemeClr val="accent1"/>
                </a:solidFill>
              </a:rPr>
              <a:t>Ease of learning &amp; use </a:t>
            </a:r>
            <a:r>
              <a:rPr lang="en-US" sz="2800" dirty="0"/>
              <a:t>defined by familiar Niagara wire sheet programming logic </a:t>
            </a:r>
          </a:p>
          <a:p>
            <a:pPr marL="404813" lvl="1" indent="-234950">
              <a:spcBef>
                <a:spcPts val="0"/>
              </a:spcBef>
              <a:spcAft>
                <a:spcPts val="600"/>
              </a:spcAft>
              <a:buFont typeface="Arial" pitchFamily="34" charset="0"/>
              <a:buChar char="•"/>
              <a:defRPr/>
            </a:pPr>
            <a:r>
              <a:rPr lang="en-US" sz="2800" dirty="0">
                <a:solidFill>
                  <a:schemeClr val="accent1"/>
                </a:solidFill>
              </a:rPr>
              <a:t>Closed Loop Control </a:t>
            </a:r>
            <a:r>
              <a:rPr lang="en-US" sz="2800" dirty="0"/>
              <a:t>measure &amp; analyze trend and real time data and take action in a closed loop manner</a:t>
            </a:r>
            <a:endParaRPr lang="en-US" sz="2800" dirty="0">
              <a:solidFill>
                <a:srgbClr val="FF0000"/>
              </a:solidFill>
            </a:endParaRPr>
          </a:p>
          <a:p>
            <a:endParaRPr lang="en-US" dirty="0"/>
          </a:p>
        </p:txBody>
      </p:sp>
      <p:pic>
        <p:nvPicPr>
          <p:cNvPr id="5" name="Picture 4"/>
          <p:cNvPicPr>
            <a:picLocks noChangeAspect="1"/>
          </p:cNvPicPr>
          <p:nvPr/>
        </p:nvPicPr>
        <p:blipFill>
          <a:blip r:embed="rId3"/>
          <a:stretch>
            <a:fillRect/>
          </a:stretch>
        </p:blipFill>
        <p:spPr>
          <a:xfrm>
            <a:off x="7853362" y="1018274"/>
            <a:ext cx="2600325" cy="4638675"/>
          </a:xfrm>
          <a:prstGeom prst="rect">
            <a:avLst/>
          </a:prstGeom>
        </p:spPr>
      </p:pic>
    </p:spTree>
    <p:extLst>
      <p:ext uri="{BB962C8B-B14F-4D97-AF65-F5344CB8AC3E}">
        <p14:creationId xmlns:p14="http://schemas.microsoft.com/office/powerpoint/2010/main" val="161035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674" y="1072478"/>
            <a:ext cx="9897229" cy="1073823"/>
          </a:xfrm>
        </p:spPr>
        <p:txBody>
          <a:bodyPr/>
          <a:lstStyle/>
          <a:p>
            <a:r>
              <a:rPr lang="en-US" dirty="0"/>
              <a:t>How the Niagara Analytics Framework Works</a:t>
            </a:r>
          </a:p>
        </p:txBody>
      </p:sp>
      <p:sp>
        <p:nvSpPr>
          <p:cNvPr id="3" name="Text Placeholder 2"/>
          <p:cNvSpPr>
            <a:spLocks noGrp="1"/>
          </p:cNvSpPr>
          <p:nvPr>
            <p:ph type="body" idx="1"/>
          </p:nvPr>
        </p:nvSpPr>
        <p:spPr>
          <a:xfrm>
            <a:off x="912674" y="2146301"/>
            <a:ext cx="6847143" cy="2492811"/>
          </a:xfrm>
        </p:spPr>
        <p:txBody>
          <a:bodyPr>
            <a:normAutofit/>
          </a:bodyPr>
          <a:lstStyle/>
          <a:p>
            <a:endParaRPr lang="en-US" dirty="0"/>
          </a:p>
        </p:txBody>
      </p:sp>
    </p:spTree>
    <p:extLst>
      <p:ext uri="{BB962C8B-B14F-4D97-AF65-F5344CB8AC3E}">
        <p14:creationId xmlns:p14="http://schemas.microsoft.com/office/powerpoint/2010/main" val="3260425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Configuring Niagara Analytics</a:t>
            </a:r>
          </a:p>
        </p:txBody>
      </p:sp>
      <p:sp>
        <p:nvSpPr>
          <p:cNvPr id="3" name="Content Placeholder 2"/>
          <p:cNvSpPr>
            <a:spLocks noGrp="1"/>
          </p:cNvSpPr>
          <p:nvPr>
            <p:ph idx="1"/>
          </p:nvPr>
        </p:nvSpPr>
        <p:spPr>
          <a:xfrm>
            <a:off x="609600" y="1499533"/>
            <a:ext cx="10228975" cy="4056748"/>
          </a:xfrm>
        </p:spPr>
        <p:txBody>
          <a:bodyPr>
            <a:normAutofit/>
          </a:bodyPr>
          <a:lstStyle/>
          <a:p>
            <a:pPr marL="0" indent="0">
              <a:buNone/>
            </a:pPr>
            <a:r>
              <a:rPr lang="en-US" dirty="0"/>
              <a:t>Niagara Analytics is comprised of modules</a:t>
            </a:r>
          </a:p>
          <a:p>
            <a:pPr marL="0" indent="0">
              <a:buNone/>
            </a:pPr>
            <a:endParaRPr lang="en-US" dirty="0"/>
          </a:p>
          <a:p>
            <a:r>
              <a:rPr lang="en-US" i="1" dirty="0"/>
              <a:t>analytics-lib-ux.jar</a:t>
            </a:r>
          </a:p>
          <a:p>
            <a:r>
              <a:rPr lang="en-US" i="1" dirty="0"/>
              <a:t>analytics-rt.jar </a:t>
            </a:r>
            <a:r>
              <a:rPr lang="en-US" dirty="0"/>
              <a:t>is required by both stations and engineering platforms running tools (Workbench)</a:t>
            </a:r>
          </a:p>
          <a:p>
            <a:r>
              <a:rPr lang="en-US" i="1" dirty="0"/>
              <a:t>analytics-ux.jar</a:t>
            </a:r>
          </a:p>
          <a:p>
            <a:r>
              <a:rPr lang="en-US" i="1" dirty="0"/>
              <a:t>analytics-wb.jar </a:t>
            </a:r>
            <a:r>
              <a:rPr lang="en-US" dirty="0"/>
              <a:t>is the user interface. This module is required to run the engineering tool</a:t>
            </a:r>
          </a:p>
        </p:txBody>
      </p:sp>
      <p:pic>
        <p:nvPicPr>
          <p:cNvPr id="5" name="Picture 4"/>
          <p:cNvPicPr>
            <a:picLocks noChangeAspect="1"/>
          </p:cNvPicPr>
          <p:nvPr/>
        </p:nvPicPr>
        <p:blipFill>
          <a:blip r:embed="rId3"/>
          <a:stretch>
            <a:fillRect/>
          </a:stretch>
        </p:blipFill>
        <p:spPr>
          <a:xfrm>
            <a:off x="8724025" y="1417639"/>
            <a:ext cx="2114550" cy="819150"/>
          </a:xfrm>
          <a:prstGeom prst="rect">
            <a:avLst/>
          </a:prstGeom>
        </p:spPr>
      </p:pic>
    </p:spTree>
    <p:extLst>
      <p:ext uri="{BB962C8B-B14F-4D97-AF65-F5344CB8AC3E}">
        <p14:creationId xmlns:p14="http://schemas.microsoft.com/office/powerpoint/2010/main" val="1830830864"/>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003E51"/>
      </a:dk2>
      <a:lt2>
        <a:srgbClr val="EEECE1"/>
      </a:lt2>
      <a:accent1>
        <a:srgbClr val="0088CE"/>
      </a:accent1>
      <a:accent2>
        <a:srgbClr val="59CBE8"/>
      </a:accent2>
      <a:accent3>
        <a:srgbClr val="003E51"/>
      </a:accent3>
      <a:accent4>
        <a:srgbClr val="5A5A5A"/>
      </a:accent4>
      <a:accent5>
        <a:srgbClr val="0047BB"/>
      </a:accent5>
      <a:accent6>
        <a:srgbClr val="008EAA"/>
      </a:accent6>
      <a:hlink>
        <a:srgbClr val="59CBE8"/>
      </a:hlink>
      <a:folHlink>
        <a:srgbClr val="0088C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8387</TotalTime>
  <Words>2191</Words>
  <Application>Microsoft Office PowerPoint</Application>
  <PresentationFormat>Widescreen</PresentationFormat>
  <Paragraphs>310</Paragraphs>
  <Slides>55</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1_Office Theme</vt:lpstr>
      <vt:lpstr>PowerPoint Presentation</vt:lpstr>
      <vt:lpstr>Niagara Analytics</vt:lpstr>
      <vt:lpstr>Objectives</vt:lpstr>
      <vt:lpstr>Analytics at-a-glance</vt:lpstr>
      <vt:lpstr>Why would you need Analytics</vt:lpstr>
      <vt:lpstr>Why would you need Analytics</vt:lpstr>
      <vt:lpstr>Niagara Analytics at-a-glance</vt:lpstr>
      <vt:lpstr>How the Niagara Analytics Framework Works</vt:lpstr>
      <vt:lpstr>Configuring Niagara Analytics</vt:lpstr>
      <vt:lpstr>Performing Niagara Analytics</vt:lpstr>
      <vt:lpstr>Tag Dictionary Service</vt:lpstr>
      <vt:lpstr>Tags</vt:lpstr>
      <vt:lpstr>Analytic Tag Dictionary</vt:lpstr>
      <vt:lpstr>Hierarchy Service</vt:lpstr>
      <vt:lpstr>Hierarchies</vt:lpstr>
      <vt:lpstr>Analytic Service Property Sheet</vt:lpstr>
      <vt:lpstr>Configuring Niagara Analytics</vt:lpstr>
      <vt:lpstr>Components, Views, and Windows</vt:lpstr>
      <vt:lpstr>Definitions</vt:lpstr>
      <vt:lpstr>Definitions</vt:lpstr>
      <vt:lpstr>Pollers</vt:lpstr>
      <vt:lpstr>Pollers</vt:lpstr>
      <vt:lpstr>Algorithms</vt:lpstr>
      <vt:lpstr>Algorithms</vt:lpstr>
      <vt:lpstr>Logic Blocks</vt:lpstr>
      <vt:lpstr>Algorithm Library</vt:lpstr>
      <vt:lpstr>Alerts</vt:lpstr>
      <vt:lpstr>Alerts</vt:lpstr>
      <vt:lpstr>Control Points</vt:lpstr>
      <vt:lpstr>Control Points</vt:lpstr>
      <vt:lpstr>Bindings</vt:lpstr>
      <vt:lpstr>Graphic Bindings</vt:lpstr>
      <vt:lpstr>Charts</vt:lpstr>
      <vt:lpstr>Aggregation Chart</vt:lpstr>
      <vt:lpstr>Average Profile Chart</vt:lpstr>
      <vt:lpstr>Equipment Operation Chart</vt:lpstr>
      <vt:lpstr>Load Duration Chart</vt:lpstr>
      <vt:lpstr>Ranking Chart</vt:lpstr>
      <vt:lpstr>Relative Contribution Chart</vt:lpstr>
      <vt:lpstr>Spectrum Chart</vt:lpstr>
      <vt:lpstr>Reports</vt:lpstr>
      <vt:lpstr>Reports</vt:lpstr>
      <vt:lpstr>Reports</vt:lpstr>
      <vt:lpstr>Report Editor</vt:lpstr>
      <vt:lpstr>Equipment Operation Report</vt:lpstr>
      <vt:lpstr>Ranking Report</vt:lpstr>
      <vt:lpstr>Relative Contribution Report</vt:lpstr>
      <vt:lpstr>Aggregation Analysis Report</vt:lpstr>
      <vt:lpstr>Load Duration Report</vt:lpstr>
      <vt:lpstr>Spectrum Summary Report</vt:lpstr>
      <vt:lpstr>Summary</vt:lpstr>
      <vt:lpstr>Summary</vt:lpstr>
      <vt:lpstr>Summary</vt:lpstr>
      <vt:lpstr>Summary</vt:lpstr>
      <vt:lpstr>Niagara Analytics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Sardinia, Kyle</dc:creator>
  <cp:lastModifiedBy>Sardinia, Kyle</cp:lastModifiedBy>
  <cp:revision>134</cp:revision>
  <dcterms:created xsi:type="dcterms:W3CDTF">2018-03-16T20:01:35Z</dcterms:created>
  <dcterms:modified xsi:type="dcterms:W3CDTF">2018-04-23T15:21:53Z</dcterms:modified>
</cp:coreProperties>
</file>